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5" r:id="rId2"/>
    <p:sldId id="277" r:id="rId3"/>
    <p:sldId id="281" r:id="rId4"/>
    <p:sldId id="282" r:id="rId5"/>
    <p:sldId id="283" r:id="rId6"/>
    <p:sldId id="284" r:id="rId7"/>
    <p:sldId id="280" r:id="rId8"/>
    <p:sldId id="278" r:id="rId9"/>
    <p:sldId id="288" r:id="rId10"/>
    <p:sldId id="289" r:id="rId11"/>
    <p:sldId id="290" r:id="rId12"/>
    <p:sldId id="287" r:id="rId13"/>
    <p:sldId id="294" r:id="rId14"/>
    <p:sldId id="263" r:id="rId15"/>
    <p:sldId id="286" r:id="rId16"/>
    <p:sldId id="298" r:id="rId17"/>
    <p:sldId id="303" r:id="rId18"/>
    <p:sldId id="308" r:id="rId19"/>
    <p:sldId id="302" r:id="rId20"/>
    <p:sldId id="304" r:id="rId21"/>
    <p:sldId id="305" r:id="rId22"/>
    <p:sldId id="301" r:id="rId23"/>
    <p:sldId id="307" r:id="rId24"/>
    <p:sldId id="309" r:id="rId25"/>
    <p:sldId id="310" r:id="rId26"/>
    <p:sldId id="311" r:id="rId27"/>
    <p:sldId id="306" r:id="rId28"/>
    <p:sldId id="312" r:id="rId29"/>
    <p:sldId id="313" r:id="rId30"/>
    <p:sldId id="279" r:id="rId31"/>
    <p:sldId id="300" r:id="rId32"/>
    <p:sldId id="299" r:id="rId33"/>
    <p:sldId id="296" r:id="rId34"/>
    <p:sldId id="314" r:id="rId3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10" autoAdjust="0"/>
    <p:restoredTop sz="86432" autoAdjust="0"/>
  </p:normalViewPr>
  <p:slideViewPr>
    <p:cSldViewPr>
      <p:cViewPr>
        <p:scale>
          <a:sx n="100" d="100"/>
          <a:sy n="100" d="100"/>
        </p:scale>
        <p:origin x="-121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13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5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944E5-7267-49E9-9024-F89C14269E11}" type="datetimeFigureOut">
              <a:rPr lang="nl-NL" smtClean="0"/>
              <a:t>15-10-2015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616E0-91A4-499E-81B1-0CF0F465E4C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51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1AA2-88FB-4D6F-95D1-F27A8A41D388}" type="datetimeFigureOut">
              <a:rPr lang="nl-BE" smtClean="0"/>
              <a:pPr/>
              <a:t>15/10/2015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39C94-657D-4310-B2E0-6C3DD422A53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701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9249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10</a:t>
            </a:fld>
            <a:endParaRPr 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11</a:t>
            </a:fld>
            <a:endParaRPr 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12</a:t>
            </a:fld>
            <a:endParaRPr 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13</a:t>
            </a:fld>
            <a:endParaRPr 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14</a:t>
            </a:fld>
            <a:endParaRPr 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15</a:t>
            </a:fld>
            <a:endParaRPr 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16</a:t>
            </a:fld>
            <a:endParaRPr 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17</a:t>
            </a:fld>
            <a:endParaRPr 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18</a:t>
            </a:fld>
            <a:endParaRPr 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19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</a:t>
            </a:fld>
            <a:endParaRPr 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20</a:t>
            </a:fld>
            <a:endParaRPr lang="nl-B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21</a:t>
            </a:fld>
            <a:endParaRPr 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22</a:t>
            </a:fld>
            <a:endParaRPr 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23</a:t>
            </a:fld>
            <a:endParaRPr 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24</a:t>
            </a:fld>
            <a:endParaRPr 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25</a:t>
            </a:fld>
            <a:endParaRPr 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26</a:t>
            </a:fld>
            <a:endParaRPr 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27</a:t>
            </a:fld>
            <a:endParaRPr 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28</a:t>
            </a:fld>
            <a:endParaRPr 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29</a:t>
            </a:fld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</a:t>
            </a:fld>
            <a:endParaRPr 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30</a:t>
            </a:fld>
            <a:endParaRPr lang="nl-B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31</a:t>
            </a:fld>
            <a:endParaRPr lang="nl-B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32</a:t>
            </a:fld>
            <a:endParaRPr lang="nl-B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33</a:t>
            </a:fld>
            <a:endParaRPr lang="nl-B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34</a:t>
            </a:fld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4</a:t>
            </a:fld>
            <a:endParaRPr 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5</a:t>
            </a:fld>
            <a:endParaRPr 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6</a:t>
            </a:fld>
            <a:endParaRPr 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7</a:t>
            </a:fld>
            <a:endParaRPr 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8</a:t>
            </a:fld>
            <a:endParaRPr 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39C94-657D-4310-B2E0-6C3DD422A537}" type="slidenum">
              <a:rPr lang="nl-BE" smtClean="0"/>
              <a:pPr/>
              <a:t>9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A1B99-84F5-4C36-8606-32BA8F34C40F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539A4-BE5C-4556-B3FE-CA45F8A8F1D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1FBB3-3C2F-4361-A4E2-83781D80A4A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1C774-186C-4A9A-B387-95049032E04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746F4-B7EE-456A-8608-4F2514D6E6E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1D61-3944-4E32-B42C-233FB337F01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6DFA9-8D48-4108-A43F-5050C62615E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AD6D9-997A-4C2D-88B1-26DDCBFD23A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346FF-8A1E-4061-9458-48799A2923E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F5B2C-5661-4A4D-9960-994ABD45EC7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DBB31-C37E-4C7A-98F0-3967B82737F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DA4A2F90-1BB6-42DF-8B3E-05CDF698A67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baro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ensor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ensors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qtt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qtt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cad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hab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hab/openhab/wiki/Binding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dicsemi.com/eng/Products/2.4GHz-RF/nRF24L01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dirty="0" smtClean="0">
                <a:solidFill>
                  <a:schemeClr val="bg1"/>
                </a:solidFill>
              </a:rPr>
              <a:t>WSN@home and IoT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1800" dirty="0" smtClean="0">
                <a:solidFill>
                  <a:schemeClr val="bg1"/>
                </a:solidFill>
              </a:rPr>
              <a:t>Peter Van Aken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  <a:p>
            <a:pPr eaLnBrk="1" hangingPunct="1"/>
            <a:endParaRPr lang="nl-BE" sz="28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Home </a:t>
            </a:r>
            <a:r>
              <a:rPr lang="nl-BE" dirty="0" err="1" smtClean="0">
                <a:solidFill>
                  <a:schemeClr val="bg1"/>
                </a:solidFill>
              </a:rPr>
              <a:t>automation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protocols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>
                <a:solidFill>
                  <a:schemeClr val="accent3"/>
                </a:solidFill>
              </a:rPr>
              <a:t>Z-wave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2008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RF (868/916Mhz)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Meshing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topology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100 </a:t>
            </a:r>
            <a:r>
              <a:rPr lang="nl-BE" dirty="0" err="1" smtClean="0">
                <a:solidFill>
                  <a:schemeClr val="accent3"/>
                </a:solidFill>
              </a:rPr>
              <a:t>kbps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Used</a:t>
            </a:r>
            <a:r>
              <a:rPr lang="nl-BE" dirty="0" smtClean="0">
                <a:solidFill>
                  <a:schemeClr val="accent3"/>
                </a:solidFill>
              </a:rPr>
              <a:t> EU : +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E.g</a:t>
            </a:r>
            <a:r>
              <a:rPr lang="nl-BE" dirty="0">
                <a:solidFill>
                  <a:schemeClr val="accent3"/>
                </a:solidFill>
              </a:rPr>
              <a:t> </a:t>
            </a:r>
            <a:r>
              <a:rPr lang="nl-BE" dirty="0">
                <a:solidFill>
                  <a:schemeClr val="accent3"/>
                </a:solidFill>
                <a:hlinkClick r:id="rId3"/>
              </a:rPr>
              <a:t>http://</a:t>
            </a:r>
            <a:r>
              <a:rPr lang="nl-BE" dirty="0" smtClean="0">
                <a:solidFill>
                  <a:schemeClr val="accent3"/>
                </a:solidFill>
                <a:hlinkClick r:id="rId3"/>
              </a:rPr>
              <a:t>www.fibaro.com/en</a:t>
            </a:r>
            <a:endParaRPr lang="nl-BE" dirty="0" smtClean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lvl="1"/>
            <a:endParaRPr lang="nl-BE" dirty="0" smtClean="0"/>
          </a:p>
        </p:txBody>
      </p:sp>
      <p:pic>
        <p:nvPicPr>
          <p:cNvPr id="13314" name="Picture 2" descr="http://www.avsforum.com/content/type/61/id/219888/width/200/height/400/flags/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00808"/>
            <a:ext cx="447860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Home </a:t>
            </a:r>
            <a:r>
              <a:rPr lang="nl-BE" dirty="0" err="1" smtClean="0">
                <a:solidFill>
                  <a:schemeClr val="bg1"/>
                </a:solidFill>
              </a:rPr>
              <a:t>automation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protocols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>
                <a:solidFill>
                  <a:schemeClr val="accent3"/>
                </a:solidFill>
              </a:rPr>
              <a:t>Zigbee</a:t>
            </a:r>
            <a:endParaRPr lang="nl-BE" dirty="0" smtClean="0">
              <a:solidFill>
                <a:schemeClr val="accent3"/>
              </a:solidFill>
            </a:endParaRPr>
          </a:p>
          <a:p>
            <a:r>
              <a:rPr lang="nl-BE" dirty="0" smtClean="0">
                <a:solidFill>
                  <a:schemeClr val="accent3"/>
                </a:solidFill>
              </a:rPr>
              <a:t>BLE</a:t>
            </a:r>
          </a:p>
          <a:p>
            <a:r>
              <a:rPr lang="nl-BE" dirty="0" err="1" smtClean="0">
                <a:solidFill>
                  <a:schemeClr val="accent3"/>
                </a:solidFill>
              </a:rPr>
              <a:t>Velbus</a:t>
            </a:r>
            <a:endParaRPr lang="nl-BE" dirty="0" smtClean="0">
              <a:solidFill>
                <a:schemeClr val="accent3"/>
              </a:solidFill>
            </a:endParaRPr>
          </a:p>
          <a:p>
            <a:r>
              <a:rPr lang="nl-BE" dirty="0" smtClean="0">
                <a:solidFill>
                  <a:schemeClr val="accent3"/>
                </a:solidFill>
              </a:rPr>
              <a:t>KNX</a:t>
            </a:r>
          </a:p>
          <a:p>
            <a:r>
              <a:rPr lang="nl-BE" dirty="0" smtClean="0">
                <a:solidFill>
                  <a:schemeClr val="accent3"/>
                </a:solidFill>
              </a:rPr>
              <a:t>CAN</a:t>
            </a:r>
          </a:p>
          <a:p>
            <a:r>
              <a:rPr lang="nl-BE" dirty="0" smtClean="0">
                <a:solidFill>
                  <a:schemeClr val="accent3"/>
                </a:solidFill>
              </a:rPr>
              <a:t>Wifi</a:t>
            </a:r>
          </a:p>
          <a:p>
            <a:r>
              <a:rPr lang="nl-BE" dirty="0" err="1" smtClean="0">
                <a:solidFill>
                  <a:schemeClr val="accent3"/>
                </a:solidFill>
              </a:rPr>
              <a:t>EnOcean</a:t>
            </a:r>
            <a:endParaRPr lang="nl-BE" dirty="0" smtClean="0">
              <a:solidFill>
                <a:schemeClr val="accent3"/>
              </a:solidFill>
            </a:endParaRPr>
          </a:p>
          <a:p>
            <a:r>
              <a:rPr lang="nl-BE" dirty="0" smtClean="0">
                <a:solidFill>
                  <a:schemeClr val="accent3"/>
                </a:solidFill>
              </a:rPr>
              <a:t>…</a:t>
            </a:r>
            <a:r>
              <a:rPr lang="nl-BE" dirty="0" err="1" smtClean="0">
                <a:solidFill>
                  <a:schemeClr val="accent3"/>
                </a:solidFill>
              </a:rPr>
              <a:t>and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growing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endParaRPr lang="nl-BE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86" y="1387674"/>
            <a:ext cx="3929025" cy="255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504" y="2276872"/>
            <a:ext cx="5117009" cy="125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837" y="4149080"/>
            <a:ext cx="18859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5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Home </a:t>
            </a:r>
            <a:r>
              <a:rPr lang="nl-BE" dirty="0" err="1" smtClean="0">
                <a:solidFill>
                  <a:schemeClr val="bg1"/>
                </a:solidFill>
              </a:rPr>
              <a:t>automation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protocols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>
                <a:solidFill>
                  <a:schemeClr val="accent3"/>
                </a:solidFill>
              </a:rPr>
              <a:t>Conclusion</a:t>
            </a:r>
            <a:r>
              <a:rPr lang="nl-BE" dirty="0" smtClean="0">
                <a:solidFill>
                  <a:schemeClr val="accent3"/>
                </a:solidFill>
              </a:rPr>
              <a:t> :</a:t>
            </a:r>
          </a:p>
          <a:p>
            <a:pPr lvl="1"/>
            <a:r>
              <a:rPr lang="nl-BE" dirty="0" err="1">
                <a:solidFill>
                  <a:schemeClr val="accent3"/>
                </a:solidFill>
              </a:rPr>
              <a:t>h</a:t>
            </a:r>
            <a:r>
              <a:rPr lang="nl-BE" dirty="0" err="1" smtClean="0">
                <a:solidFill>
                  <a:schemeClr val="accent3"/>
                </a:solidFill>
              </a:rPr>
              <a:t>uge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amount</a:t>
            </a:r>
            <a:r>
              <a:rPr lang="nl-BE" dirty="0" smtClean="0">
                <a:solidFill>
                  <a:schemeClr val="accent3"/>
                </a:solidFill>
              </a:rPr>
              <a:t> of </a:t>
            </a:r>
            <a:r>
              <a:rPr lang="nl-BE" dirty="0" err="1" smtClean="0">
                <a:solidFill>
                  <a:schemeClr val="accent3"/>
                </a:solidFill>
              </a:rPr>
              <a:t>protocols</a:t>
            </a:r>
            <a:r>
              <a:rPr lang="nl-BE" dirty="0" smtClean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nl-BE" dirty="0" err="1">
                <a:solidFill>
                  <a:schemeClr val="accent3"/>
                </a:solidFill>
              </a:rPr>
              <a:t>w</a:t>
            </a:r>
            <a:r>
              <a:rPr lang="nl-BE" dirty="0" err="1" smtClean="0">
                <a:solidFill>
                  <a:schemeClr val="accent3"/>
                </a:solidFill>
              </a:rPr>
              <a:t>ired</a:t>
            </a:r>
            <a:r>
              <a:rPr lang="nl-BE" dirty="0" smtClean="0">
                <a:solidFill>
                  <a:schemeClr val="accent3"/>
                </a:solidFill>
              </a:rPr>
              <a:t> &amp; </a:t>
            </a:r>
            <a:r>
              <a:rPr lang="nl-BE" dirty="0" err="1" smtClean="0">
                <a:solidFill>
                  <a:schemeClr val="accent3"/>
                </a:solidFill>
              </a:rPr>
              <a:t>wireless</a:t>
            </a:r>
            <a:r>
              <a:rPr lang="nl-BE" dirty="0" smtClean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Licensed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and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license</a:t>
            </a:r>
            <a:r>
              <a:rPr lang="nl-BE" dirty="0" smtClean="0">
                <a:solidFill>
                  <a:schemeClr val="accent3"/>
                </a:solidFill>
              </a:rPr>
              <a:t>-free,</a:t>
            </a:r>
          </a:p>
          <a:p>
            <a:pPr lvl="1"/>
            <a:r>
              <a:rPr lang="nl-BE" dirty="0">
                <a:solidFill>
                  <a:schemeClr val="accent3"/>
                </a:solidFill>
              </a:rPr>
              <a:t>h</a:t>
            </a:r>
            <a:r>
              <a:rPr lang="nl-BE" dirty="0" smtClean="0">
                <a:solidFill>
                  <a:schemeClr val="accent3"/>
                </a:solidFill>
              </a:rPr>
              <a:t>igh power / low power / no power</a:t>
            </a:r>
          </a:p>
          <a:p>
            <a:pPr marL="457200" lvl="1" indent="0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…</a:t>
            </a:r>
            <a:r>
              <a:rPr lang="nl-BE" dirty="0" err="1" smtClean="0">
                <a:solidFill>
                  <a:schemeClr val="accent3"/>
                </a:solidFill>
              </a:rPr>
              <a:t>so</a:t>
            </a:r>
            <a:r>
              <a:rPr lang="nl-BE" dirty="0" smtClean="0">
                <a:solidFill>
                  <a:schemeClr val="accent3"/>
                </a:solidFill>
              </a:rPr>
              <a:t>, </a:t>
            </a:r>
            <a:r>
              <a:rPr lang="nl-BE" dirty="0" err="1" smtClean="0">
                <a:solidFill>
                  <a:schemeClr val="accent3"/>
                </a:solidFill>
              </a:rPr>
              <a:t>why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not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adding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an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own</a:t>
            </a:r>
            <a:r>
              <a:rPr lang="nl-BE" dirty="0" smtClean="0">
                <a:solidFill>
                  <a:schemeClr val="accent3"/>
                </a:solidFill>
              </a:rPr>
              <a:t> protocol </a:t>
            </a:r>
            <a:r>
              <a:rPr lang="nl-BE" dirty="0" err="1" smtClean="0">
                <a:solidFill>
                  <a:schemeClr val="accent3"/>
                </a:solidFill>
              </a:rPr>
              <a:t>to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the</a:t>
            </a:r>
            <a:r>
              <a:rPr lang="nl-BE" dirty="0" smtClean="0">
                <a:solidFill>
                  <a:schemeClr val="accent3"/>
                </a:solidFill>
              </a:rPr>
              <a:t> list </a:t>
            </a:r>
            <a:r>
              <a:rPr lang="nl-BE" dirty="0" err="1" smtClean="0">
                <a:solidFill>
                  <a:schemeClr val="accent3"/>
                </a:solidFill>
              </a:rPr>
              <a:t>and</a:t>
            </a:r>
            <a:r>
              <a:rPr lang="nl-BE" dirty="0" smtClean="0">
                <a:solidFill>
                  <a:schemeClr val="accent3"/>
                </a:solidFill>
              </a:rPr>
              <a:t> start </a:t>
            </a:r>
            <a:r>
              <a:rPr lang="nl-BE" dirty="0" err="1" smtClean="0">
                <a:solidFill>
                  <a:schemeClr val="accent3"/>
                </a:solidFill>
              </a:rPr>
              <a:t>from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my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requirements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looking</a:t>
            </a:r>
            <a:r>
              <a:rPr lang="nl-BE" dirty="0" smtClean="0">
                <a:solidFill>
                  <a:schemeClr val="accent3"/>
                </a:solidFill>
              </a:rPr>
              <a:t> at home …</a:t>
            </a:r>
            <a:endParaRPr lang="nl-BE" dirty="0">
              <a:solidFill>
                <a:schemeClr val="accent3"/>
              </a:solidFill>
            </a:endParaRPr>
          </a:p>
          <a:p>
            <a:pPr marL="457200" lvl="1" indent="0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5210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My </a:t>
            </a:r>
            <a:r>
              <a:rPr lang="nl-BE" dirty="0" err="1" smtClean="0">
                <a:solidFill>
                  <a:schemeClr val="bg1"/>
                </a:solidFill>
              </a:rPr>
              <a:t>requirements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nl-BE" sz="2800" dirty="0" smtClean="0">
                <a:solidFill>
                  <a:srgbClr val="FF0000"/>
                </a:solidFill>
              </a:rPr>
              <a:t>W</a:t>
            </a:r>
            <a:r>
              <a:rPr lang="nl-BE" sz="2800" dirty="0" smtClean="0">
                <a:solidFill>
                  <a:schemeClr val="accent3"/>
                </a:solidFill>
              </a:rPr>
              <a:t>ireless : 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easy </a:t>
            </a:r>
            <a:r>
              <a:rPr lang="nl-BE" dirty="0" err="1" smtClean="0">
                <a:solidFill>
                  <a:schemeClr val="accent3"/>
                </a:solidFill>
              </a:rPr>
              <a:t>to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install</a:t>
            </a:r>
            <a:r>
              <a:rPr lang="nl-BE" dirty="0" smtClean="0">
                <a:solidFill>
                  <a:schemeClr val="accent3"/>
                </a:solidFill>
              </a:rPr>
              <a:t> in </a:t>
            </a:r>
            <a:r>
              <a:rPr lang="nl-BE" dirty="0" err="1" smtClean="0">
                <a:solidFill>
                  <a:schemeClr val="accent3"/>
                </a:solidFill>
              </a:rPr>
              <a:t>existing</a:t>
            </a:r>
            <a:r>
              <a:rPr lang="nl-BE" dirty="0" smtClean="0">
                <a:solidFill>
                  <a:schemeClr val="accent3"/>
                </a:solidFill>
              </a:rPr>
              <a:t> house</a:t>
            </a:r>
          </a:p>
          <a:p>
            <a:r>
              <a:rPr lang="nl-BE" sz="2800" dirty="0" smtClean="0">
                <a:solidFill>
                  <a:schemeClr val="accent3"/>
                </a:solidFill>
              </a:rPr>
              <a:t>Mixed power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Powerplug </a:t>
            </a:r>
            <a:r>
              <a:rPr lang="nl-BE" dirty="0" err="1" smtClean="0">
                <a:solidFill>
                  <a:schemeClr val="accent3"/>
                </a:solidFill>
              </a:rPr>
              <a:t>and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battery</a:t>
            </a:r>
            <a:endParaRPr lang="nl-BE" dirty="0" smtClean="0">
              <a:solidFill>
                <a:schemeClr val="accent3"/>
              </a:solidFill>
            </a:endParaRPr>
          </a:p>
          <a:p>
            <a:r>
              <a:rPr lang="nl-BE" sz="2800" dirty="0" smtClean="0">
                <a:solidFill>
                  <a:schemeClr val="accent3"/>
                </a:solidFill>
              </a:rPr>
              <a:t>Low </a:t>
            </a:r>
            <a:r>
              <a:rPr lang="nl-BE" sz="2800" dirty="0" err="1" smtClean="0">
                <a:solidFill>
                  <a:schemeClr val="accent3"/>
                </a:solidFill>
              </a:rPr>
              <a:t>cost</a:t>
            </a:r>
            <a:endParaRPr lang="nl-BE" sz="2800" dirty="0" smtClean="0">
              <a:solidFill>
                <a:schemeClr val="accent3"/>
              </a:solidFill>
            </a:endParaRPr>
          </a:p>
          <a:p>
            <a:r>
              <a:rPr lang="nl-BE" sz="2800" dirty="0" smtClean="0">
                <a:solidFill>
                  <a:schemeClr val="accent3"/>
                </a:solidFill>
              </a:rPr>
              <a:t>Secure</a:t>
            </a:r>
          </a:p>
          <a:p>
            <a:r>
              <a:rPr lang="nl-BE" sz="2800" dirty="0" smtClean="0">
                <a:solidFill>
                  <a:srgbClr val="FF0000"/>
                </a:solidFill>
              </a:rPr>
              <a:t>S</a:t>
            </a:r>
            <a:r>
              <a:rPr lang="nl-BE" sz="2800" dirty="0" smtClean="0">
                <a:solidFill>
                  <a:schemeClr val="accent3"/>
                </a:solidFill>
              </a:rPr>
              <a:t>ensors / </a:t>
            </a:r>
            <a:r>
              <a:rPr lang="nl-BE" sz="2800" dirty="0" err="1" smtClean="0">
                <a:solidFill>
                  <a:schemeClr val="accent3"/>
                </a:solidFill>
              </a:rPr>
              <a:t>actuators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Tranceiver</a:t>
            </a:r>
            <a:endParaRPr lang="nl-BE" dirty="0" smtClean="0">
              <a:solidFill>
                <a:schemeClr val="accent3"/>
              </a:solidFill>
            </a:endParaRPr>
          </a:p>
          <a:p>
            <a:r>
              <a:rPr lang="nl-BE" sz="2800" dirty="0" err="1" smtClean="0">
                <a:solidFill>
                  <a:schemeClr val="accent3"/>
                </a:solidFill>
              </a:rPr>
              <a:t>Meshing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rgbClr val="FF0000"/>
                </a:solidFill>
              </a:rPr>
              <a:t>n</a:t>
            </a:r>
            <a:r>
              <a:rPr lang="nl-BE" sz="2800" dirty="0" err="1" smtClean="0">
                <a:solidFill>
                  <a:schemeClr val="accent3"/>
                </a:solidFill>
              </a:rPr>
              <a:t>etwork</a:t>
            </a:r>
            <a:endParaRPr lang="nl-BE" sz="2800" dirty="0">
              <a:solidFill>
                <a:schemeClr val="accent3"/>
              </a:solidFill>
            </a:endParaRPr>
          </a:p>
          <a:p>
            <a:pPr lvl="1"/>
            <a:r>
              <a:rPr lang="nl-BE" dirty="0">
                <a:solidFill>
                  <a:schemeClr val="accent3"/>
                </a:solidFill>
              </a:rPr>
              <a:t>low </a:t>
            </a:r>
            <a:r>
              <a:rPr lang="nl-BE" dirty="0" smtClean="0">
                <a:solidFill>
                  <a:schemeClr val="accent3"/>
                </a:solidFill>
              </a:rPr>
              <a:t>power</a:t>
            </a:r>
          </a:p>
          <a:p>
            <a:r>
              <a:rPr lang="nl-BE" sz="2800" dirty="0" err="1" smtClean="0">
                <a:solidFill>
                  <a:schemeClr val="accent3"/>
                </a:solidFill>
              </a:rPr>
              <a:t>Accessible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from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anywhere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and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any</a:t>
            </a:r>
            <a:r>
              <a:rPr lang="nl-BE" sz="2800" dirty="0" smtClean="0">
                <a:solidFill>
                  <a:schemeClr val="accent3"/>
                </a:solidFill>
              </a:rPr>
              <a:t> device</a:t>
            </a:r>
          </a:p>
          <a:p>
            <a:endParaRPr lang="nl-BE" dirty="0">
              <a:solidFill>
                <a:schemeClr val="accent3"/>
              </a:solidFill>
            </a:endParaRPr>
          </a:p>
          <a:p>
            <a:endParaRPr lang="nl-BE" dirty="0" smtClean="0">
              <a:solidFill>
                <a:schemeClr val="accent3"/>
              </a:solidFill>
            </a:endParaRPr>
          </a:p>
          <a:p>
            <a:endParaRPr lang="nl-BE" dirty="0" smtClean="0">
              <a:solidFill>
                <a:schemeClr val="accent3"/>
              </a:solidFill>
            </a:endParaRPr>
          </a:p>
          <a:p>
            <a:endParaRPr lang="nl-BE" dirty="0">
              <a:solidFill>
                <a:schemeClr val="accent3"/>
              </a:solidFill>
            </a:endParaRPr>
          </a:p>
          <a:p>
            <a:pPr lvl="1"/>
            <a:endParaRPr lang="nl-BE" dirty="0" smtClean="0">
              <a:solidFill>
                <a:schemeClr val="accent3"/>
              </a:solidFill>
            </a:endParaRP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8106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   </a:t>
            </a:r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in action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algn="ctr" eaLnBrk="1" hangingPunct="1">
              <a:buNone/>
            </a:pPr>
            <a:endParaRPr lang="nl-BE" sz="8800" dirty="0">
              <a:solidFill>
                <a:schemeClr val="accent3"/>
              </a:solidFill>
            </a:endParaRPr>
          </a:p>
          <a:p>
            <a:pPr algn="ctr" eaLnBrk="1" hangingPunct="1">
              <a:buNone/>
            </a:pPr>
            <a:r>
              <a:rPr lang="nl-BE" sz="8800" dirty="0" smtClean="0">
                <a:solidFill>
                  <a:schemeClr val="accent3"/>
                </a:solidFill>
              </a:rPr>
              <a:t>DEMO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2295818" cy="399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016"/>
            <a:ext cx="2734641" cy="198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01540"/>
            <a:ext cx="2967981" cy="223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56483"/>
            <a:ext cx="2046730" cy="273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Different component in WSN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Sensor/actuator </a:t>
            </a:r>
            <a:r>
              <a:rPr lang="nl-BE" sz="2800" dirty="0">
                <a:solidFill>
                  <a:srgbClr val="00B050"/>
                </a:solidFill>
              </a:rPr>
              <a:t>N</a:t>
            </a:r>
            <a:r>
              <a:rPr lang="nl-BE" sz="2800" dirty="0" smtClean="0">
                <a:solidFill>
                  <a:srgbClr val="00B050"/>
                </a:solidFill>
              </a:rPr>
              <a:t>ode</a:t>
            </a:r>
            <a:r>
              <a:rPr lang="nl-BE" sz="2800" dirty="0" smtClean="0">
                <a:solidFill>
                  <a:schemeClr val="accent3"/>
                </a:solidFill>
              </a:rPr>
              <a:t> : </a:t>
            </a:r>
            <a:r>
              <a:rPr lang="nl-BE" sz="2800" dirty="0" err="1" smtClean="0">
                <a:solidFill>
                  <a:schemeClr val="accent3"/>
                </a:solidFill>
              </a:rPr>
              <a:t>measure</a:t>
            </a:r>
            <a:r>
              <a:rPr lang="nl-BE" sz="2800" dirty="0" smtClean="0">
                <a:solidFill>
                  <a:schemeClr val="accent3"/>
                </a:solidFill>
              </a:rPr>
              <a:t>/control</a:t>
            </a:r>
          </a:p>
          <a:p>
            <a:pPr eaLnBrk="1" hangingPunct="1"/>
            <a:r>
              <a:rPr lang="nl-BE" sz="2800" dirty="0" smtClean="0">
                <a:solidFill>
                  <a:srgbClr val="00B050"/>
                </a:solidFill>
              </a:rPr>
              <a:t>Gateway</a:t>
            </a:r>
            <a:r>
              <a:rPr lang="nl-BE" sz="2800" dirty="0" smtClean="0">
                <a:solidFill>
                  <a:schemeClr val="accent3"/>
                </a:solidFill>
              </a:rPr>
              <a:t> : </a:t>
            </a:r>
            <a:r>
              <a:rPr lang="nl-BE" sz="2800" dirty="0" err="1" smtClean="0">
                <a:solidFill>
                  <a:schemeClr val="accent3"/>
                </a:solidFill>
              </a:rPr>
              <a:t>connect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nodes</a:t>
            </a:r>
            <a:r>
              <a:rPr lang="nl-BE" sz="2800" dirty="0" smtClean="0">
                <a:solidFill>
                  <a:schemeClr val="accent3"/>
                </a:solidFill>
              </a:rPr>
              <a:t> &lt;-&gt; controller</a:t>
            </a:r>
          </a:p>
          <a:p>
            <a:pPr eaLnBrk="1" hangingPunct="1"/>
            <a:r>
              <a:rPr lang="nl-BE" sz="2800" dirty="0" smtClean="0">
                <a:solidFill>
                  <a:srgbClr val="00B050"/>
                </a:solidFill>
              </a:rPr>
              <a:t>Controller</a:t>
            </a:r>
            <a:r>
              <a:rPr lang="nl-BE" sz="2800" dirty="0" smtClean="0">
                <a:solidFill>
                  <a:schemeClr val="accent3"/>
                </a:solidFill>
              </a:rPr>
              <a:t> : </a:t>
            </a:r>
            <a:r>
              <a:rPr lang="nl-BE" sz="2800" dirty="0" err="1" smtClean="0">
                <a:solidFill>
                  <a:schemeClr val="accent3"/>
                </a:solidFill>
              </a:rPr>
              <a:t>connect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network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to</a:t>
            </a:r>
            <a:r>
              <a:rPr lang="nl-BE" sz="2800" dirty="0" smtClean="0">
                <a:solidFill>
                  <a:schemeClr val="accent3"/>
                </a:solidFill>
              </a:rPr>
              <a:t> UE/Internet</a:t>
            </a: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15362" name="Picture 2" descr="https://upload.wikimedia.org/wikipedia/commons/thumb/2/21/WSN.svg/400px-WS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7640211" cy="35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Nodes</a:t>
            </a:r>
            <a:r>
              <a:rPr lang="nl-BE" sz="2800" dirty="0" smtClean="0">
                <a:solidFill>
                  <a:schemeClr val="accent3"/>
                </a:solidFill>
              </a:rPr>
              <a:t> :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Common platform : </a:t>
            </a:r>
          </a:p>
          <a:p>
            <a:pPr lvl="2" eaLnBrk="1" hangingPunct="1"/>
            <a:r>
              <a:rPr lang="nl-BE" dirty="0" err="1" smtClean="0">
                <a:solidFill>
                  <a:schemeClr val="accent3"/>
                </a:solidFill>
              </a:rPr>
              <a:t>uC</a:t>
            </a:r>
            <a:r>
              <a:rPr lang="nl-BE" dirty="0" smtClean="0">
                <a:solidFill>
                  <a:schemeClr val="accent3"/>
                </a:solidFill>
              </a:rPr>
              <a:t> : </a:t>
            </a:r>
            <a:r>
              <a:rPr lang="nl-BE" dirty="0" err="1" smtClean="0">
                <a:solidFill>
                  <a:schemeClr val="accent3"/>
                </a:solidFill>
              </a:rPr>
              <a:t>Atmel</a:t>
            </a:r>
            <a:r>
              <a:rPr lang="nl-BE" dirty="0" smtClean="0">
                <a:solidFill>
                  <a:schemeClr val="accent3"/>
                </a:solidFill>
              </a:rPr>
              <a:t> atmega328P (8bit AVR / 32KB flash / 1.8v-5.5v </a:t>
            </a:r>
            <a:r>
              <a:rPr lang="nl-BE" dirty="0" err="1" smtClean="0">
                <a:solidFill>
                  <a:schemeClr val="accent3"/>
                </a:solidFill>
              </a:rPr>
              <a:t>operation</a:t>
            </a:r>
            <a:r>
              <a:rPr lang="nl-BE" dirty="0" smtClean="0">
                <a:solidFill>
                  <a:schemeClr val="accent3"/>
                </a:solidFill>
              </a:rPr>
              <a:t>)</a:t>
            </a: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RF : </a:t>
            </a:r>
            <a:r>
              <a:rPr lang="nl-BE" dirty="0" err="1" smtClean="0">
                <a:solidFill>
                  <a:schemeClr val="accent3"/>
                </a:solidFill>
              </a:rPr>
              <a:t>nordic</a:t>
            </a:r>
            <a:r>
              <a:rPr lang="nl-BE" dirty="0" smtClean="0">
                <a:solidFill>
                  <a:schemeClr val="accent3"/>
                </a:solidFill>
              </a:rPr>
              <a:t> NRF24L01+ (ultra LP (</a:t>
            </a:r>
            <a:r>
              <a:rPr lang="nl-BE" dirty="0" err="1" smtClean="0">
                <a:solidFill>
                  <a:schemeClr val="accent3"/>
                </a:solidFill>
              </a:rPr>
              <a:t>nA</a:t>
            </a:r>
            <a:r>
              <a:rPr lang="nl-BE" dirty="0" smtClean="0">
                <a:solidFill>
                  <a:schemeClr val="accent3"/>
                </a:solidFill>
              </a:rPr>
              <a:t>) / 2Mbps / ISM band / </a:t>
            </a:r>
            <a:r>
              <a:rPr lang="nl-BE" dirty="0" err="1" smtClean="0">
                <a:solidFill>
                  <a:schemeClr val="accent3"/>
                </a:solidFill>
              </a:rPr>
              <a:t>transceiver</a:t>
            </a:r>
            <a:r>
              <a:rPr lang="nl-BE" dirty="0" smtClean="0">
                <a:solidFill>
                  <a:schemeClr val="accent3"/>
                </a:solidFill>
              </a:rPr>
              <a:t> / 1.9v-3.6v </a:t>
            </a:r>
            <a:r>
              <a:rPr lang="nl-BE" dirty="0" err="1" smtClean="0">
                <a:solidFill>
                  <a:schemeClr val="accent3"/>
                </a:solidFill>
              </a:rPr>
              <a:t>operation</a:t>
            </a:r>
            <a:r>
              <a:rPr lang="nl-BE" dirty="0" smtClean="0">
                <a:solidFill>
                  <a:schemeClr val="accent3"/>
                </a:solidFill>
              </a:rPr>
              <a:t>)</a:t>
            </a: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Both </a:t>
            </a:r>
            <a:r>
              <a:rPr lang="nl-BE" dirty="0" err="1" smtClean="0">
                <a:solidFill>
                  <a:schemeClr val="accent3"/>
                </a:solidFill>
              </a:rPr>
              <a:t>can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be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powered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from</a:t>
            </a:r>
            <a:r>
              <a:rPr lang="nl-BE" dirty="0" smtClean="0">
                <a:solidFill>
                  <a:schemeClr val="accent3"/>
                </a:solidFill>
              </a:rPr>
              <a:t> 3v </a:t>
            </a:r>
            <a:r>
              <a:rPr lang="nl-BE" dirty="0" err="1" smtClean="0">
                <a:solidFill>
                  <a:schemeClr val="accent3"/>
                </a:solidFill>
              </a:rPr>
              <a:t>supply</a:t>
            </a:r>
            <a:r>
              <a:rPr lang="nl-BE" dirty="0" smtClean="0">
                <a:solidFill>
                  <a:schemeClr val="accent3"/>
                </a:solidFill>
              </a:rPr>
              <a:t> = 2xAA/2xAAA/CR2032…</a:t>
            </a:r>
          </a:p>
          <a:p>
            <a:pPr lvl="1" eaLnBrk="1" hangingPunct="1"/>
            <a:r>
              <a:rPr lang="nl-BE" dirty="0" err="1" smtClean="0">
                <a:solidFill>
                  <a:schemeClr val="accent3"/>
                </a:solidFill>
              </a:rPr>
              <a:t>Specific</a:t>
            </a:r>
            <a:r>
              <a:rPr lang="nl-BE" dirty="0" smtClean="0">
                <a:solidFill>
                  <a:schemeClr val="accent3"/>
                </a:solidFill>
              </a:rPr>
              <a:t> standard interface : i2C (TWI), SPI, </a:t>
            </a:r>
            <a:r>
              <a:rPr lang="nl-BE" dirty="0" err="1" smtClean="0">
                <a:solidFill>
                  <a:schemeClr val="accent3"/>
                </a:solidFill>
              </a:rPr>
              <a:t>onewire</a:t>
            </a:r>
            <a:r>
              <a:rPr lang="nl-BE" dirty="0" smtClean="0">
                <a:solidFill>
                  <a:schemeClr val="accent3"/>
                </a:solidFill>
              </a:rPr>
              <a:t>, </a:t>
            </a:r>
            <a:r>
              <a:rPr lang="nl-BE" dirty="0" err="1" smtClean="0">
                <a:solidFill>
                  <a:schemeClr val="accent3"/>
                </a:solidFill>
              </a:rPr>
              <a:t>serial</a:t>
            </a:r>
            <a:endParaRPr lang="nl-BE" dirty="0" smtClean="0">
              <a:solidFill>
                <a:schemeClr val="accent3"/>
              </a:solidFill>
            </a:endParaRP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Lots of prototyping platforms </a:t>
            </a:r>
            <a:r>
              <a:rPr lang="nl-BE" dirty="0" err="1" smtClean="0">
                <a:solidFill>
                  <a:schemeClr val="accent3"/>
                </a:solidFill>
              </a:rPr>
              <a:t>available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for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uC</a:t>
            </a:r>
            <a:r>
              <a:rPr lang="nl-BE" dirty="0" smtClean="0">
                <a:solidFill>
                  <a:schemeClr val="accent3"/>
                </a:solidFill>
              </a:rPr>
              <a:t> : </a:t>
            </a:r>
            <a:r>
              <a:rPr lang="nl-BE" dirty="0" err="1" smtClean="0">
                <a:solidFill>
                  <a:schemeClr val="accent3"/>
                </a:solidFill>
              </a:rPr>
              <a:t>Arduino</a:t>
            </a:r>
            <a:r>
              <a:rPr lang="nl-BE" dirty="0" smtClean="0">
                <a:solidFill>
                  <a:schemeClr val="accent3"/>
                </a:solidFill>
              </a:rPr>
              <a:t> UNO, </a:t>
            </a:r>
            <a:r>
              <a:rPr lang="nl-BE" dirty="0" err="1" smtClean="0">
                <a:solidFill>
                  <a:schemeClr val="accent3"/>
                </a:solidFill>
              </a:rPr>
              <a:t>nano</a:t>
            </a:r>
            <a:r>
              <a:rPr lang="nl-BE" dirty="0" smtClean="0">
                <a:solidFill>
                  <a:schemeClr val="accent3"/>
                </a:solidFill>
              </a:rPr>
              <a:t>, pro mini, …</a:t>
            </a: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Nodes</a:t>
            </a:r>
            <a:r>
              <a:rPr lang="nl-BE" sz="2800" dirty="0" smtClean="0">
                <a:solidFill>
                  <a:schemeClr val="accent3"/>
                </a:solidFill>
              </a:rPr>
              <a:t> :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Different RF modules : </a:t>
            </a:r>
            <a:r>
              <a:rPr lang="nl-BE" dirty="0" err="1" smtClean="0">
                <a:solidFill>
                  <a:schemeClr val="accent3"/>
                </a:solidFill>
              </a:rPr>
              <a:t>onboard</a:t>
            </a:r>
            <a:r>
              <a:rPr lang="nl-BE" dirty="0" smtClean="0">
                <a:solidFill>
                  <a:schemeClr val="accent3"/>
                </a:solidFill>
              </a:rPr>
              <a:t>/</a:t>
            </a:r>
            <a:r>
              <a:rPr lang="nl-BE" dirty="0" err="1" smtClean="0">
                <a:solidFill>
                  <a:schemeClr val="accent3"/>
                </a:solidFill>
              </a:rPr>
              <a:t>external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antenna</a:t>
            </a:r>
            <a:r>
              <a:rPr lang="nl-BE" dirty="0" smtClean="0">
                <a:solidFill>
                  <a:schemeClr val="accent3"/>
                </a:solidFill>
              </a:rPr>
              <a:t>, PA (power amplifier), LNA (Low </a:t>
            </a:r>
            <a:r>
              <a:rPr lang="nl-BE" dirty="0" err="1" smtClean="0">
                <a:solidFill>
                  <a:schemeClr val="accent3"/>
                </a:solidFill>
              </a:rPr>
              <a:t>Noise</a:t>
            </a:r>
            <a:r>
              <a:rPr lang="nl-BE" dirty="0" smtClean="0">
                <a:solidFill>
                  <a:schemeClr val="accent3"/>
                </a:solidFill>
              </a:rPr>
              <a:t> amplifier), SMD/die/TSOP : open air range : 30 – 1100 m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Firmware : </a:t>
            </a:r>
          </a:p>
          <a:p>
            <a:pPr lvl="2" eaLnBrk="1" hangingPunct="1"/>
            <a:r>
              <a:rPr lang="nl-BE" dirty="0" err="1" smtClean="0">
                <a:solidFill>
                  <a:schemeClr val="accent3"/>
                </a:solidFill>
              </a:rPr>
              <a:t>baremetal</a:t>
            </a:r>
            <a:r>
              <a:rPr lang="nl-BE" dirty="0" smtClean="0">
                <a:solidFill>
                  <a:schemeClr val="accent3"/>
                </a:solidFill>
              </a:rPr>
              <a:t>, </a:t>
            </a:r>
            <a:r>
              <a:rPr lang="nl-BE" dirty="0" err="1" smtClean="0">
                <a:solidFill>
                  <a:schemeClr val="accent3"/>
                </a:solidFill>
              </a:rPr>
              <a:t>specific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bootloader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for</a:t>
            </a:r>
            <a:r>
              <a:rPr lang="nl-BE" dirty="0" smtClean="0">
                <a:solidFill>
                  <a:schemeClr val="accent3"/>
                </a:solidFill>
              </a:rPr>
              <a:t> OTA</a:t>
            </a: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“</a:t>
            </a:r>
            <a:r>
              <a:rPr lang="nl-BE" dirty="0" err="1" smtClean="0">
                <a:solidFill>
                  <a:srgbClr val="FF0000"/>
                </a:solidFill>
              </a:rPr>
              <a:t>mySensors</a:t>
            </a:r>
            <a:r>
              <a:rPr lang="nl-BE" dirty="0" smtClean="0">
                <a:solidFill>
                  <a:schemeClr val="accent3"/>
                </a:solidFill>
              </a:rPr>
              <a:t>” </a:t>
            </a:r>
            <a:r>
              <a:rPr lang="nl-BE" dirty="0">
                <a:solidFill>
                  <a:schemeClr val="accent3"/>
                </a:solidFill>
              </a:rPr>
              <a:t>stack (</a:t>
            </a:r>
            <a:r>
              <a:rPr lang="nl-BE" dirty="0">
                <a:solidFill>
                  <a:schemeClr val="accent3"/>
                </a:solidFill>
                <a:hlinkClick r:id="rId3"/>
              </a:rPr>
              <a:t>http://</a:t>
            </a:r>
            <a:r>
              <a:rPr lang="nl-BE" dirty="0" smtClean="0">
                <a:solidFill>
                  <a:schemeClr val="accent3"/>
                </a:solidFill>
                <a:hlinkClick r:id="rId3"/>
              </a:rPr>
              <a:t>www.mysensors.org</a:t>
            </a:r>
            <a:r>
              <a:rPr lang="nl-BE" dirty="0" smtClean="0">
                <a:solidFill>
                  <a:schemeClr val="accent3"/>
                </a:solidFill>
              </a:rPr>
              <a:t>)</a:t>
            </a: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Interface </a:t>
            </a:r>
            <a:r>
              <a:rPr lang="nl-BE" dirty="0" err="1" smtClean="0">
                <a:solidFill>
                  <a:schemeClr val="accent3"/>
                </a:solidFill>
              </a:rPr>
              <a:t>specific</a:t>
            </a:r>
            <a:endParaRPr lang="nl-BE" dirty="0" smtClean="0">
              <a:solidFill>
                <a:schemeClr val="accent3"/>
              </a:solidFill>
            </a:endParaRP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+-</a:t>
            </a:r>
            <a:r>
              <a:rPr lang="nl-BE" dirty="0">
                <a:solidFill>
                  <a:schemeClr val="accent3"/>
                </a:solidFill>
              </a:rPr>
              <a:t>30% mem </a:t>
            </a:r>
            <a:r>
              <a:rPr lang="nl-BE" dirty="0" err="1">
                <a:solidFill>
                  <a:schemeClr val="accent3"/>
                </a:solidFill>
              </a:rPr>
              <a:t>utilisation</a:t>
            </a:r>
            <a:endParaRPr lang="nl-BE" dirty="0">
              <a:solidFill>
                <a:schemeClr val="accent3"/>
              </a:solidFill>
            </a:endParaRPr>
          </a:p>
          <a:p>
            <a:pPr lvl="2" eaLnBrk="1" hangingPunct="1"/>
            <a:endParaRPr lang="nl-BE" dirty="0">
              <a:solidFill>
                <a:schemeClr val="accent3"/>
              </a:solidFill>
            </a:endParaRPr>
          </a:p>
          <a:p>
            <a:pPr lvl="2" eaLnBrk="1" hangingPunct="1"/>
            <a:endParaRPr lang="nl-BE" dirty="0" smtClean="0">
              <a:solidFill>
                <a:schemeClr val="accent3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10" y="5085184"/>
            <a:ext cx="1533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8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smtClean="0">
                <a:solidFill>
                  <a:schemeClr val="bg1"/>
                </a:solidFill>
              </a:rPr>
              <a:t>WSN@home breakdown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Nodes</a:t>
            </a:r>
            <a:r>
              <a:rPr lang="nl-BE" sz="2800" dirty="0" smtClean="0">
                <a:solidFill>
                  <a:schemeClr val="accent3"/>
                </a:solidFill>
              </a:rPr>
              <a:t> :</a:t>
            </a:r>
          </a:p>
          <a:p>
            <a:pPr lvl="1" eaLnBrk="1" hangingPunct="1"/>
            <a:r>
              <a:rPr lang="nl-BE" dirty="0" err="1" smtClean="0">
                <a:solidFill>
                  <a:schemeClr val="accent3"/>
                </a:solidFill>
              </a:rPr>
              <a:t>Cost</a:t>
            </a:r>
            <a:endParaRPr lang="nl-BE" sz="3200" dirty="0" smtClean="0">
              <a:solidFill>
                <a:schemeClr val="accent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4" y="2331740"/>
            <a:ext cx="3456384" cy="192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17" y="2351931"/>
            <a:ext cx="3708754" cy="186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9" y="4623165"/>
            <a:ext cx="3778175" cy="21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715" y="4562306"/>
            <a:ext cx="3830158" cy="214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7" descr="http://mail2web.com/cgi-bin/dn.asp?xd=FC5BA4C877A4541AF438BB8236D5740CC710DFCEE0A02D3496BBEAD86500274C30D9184D87ED16D0DFA2BAF167727A546D892303E5A48309C20DD2575EB48C9462824F4ACF48CBDA43206B9A063CE16294CFF8B5BC744D84202B1A2202A0F2&amp;ed=02yQlEXhT0nNSKSQLNxpQ9Utg6Gw%2Fnlqs%2BWyiTFDZkgS3x5Vj%2BwO296k05gbDxdTZIIjDf%2B50HHH%0D%0AG9pUIpLWzTbCaz7uPuiVc0IVgBhdhlXgmZyf23JC0mlRE0Ew5ea0pdQ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9" descr="http://mail2web.com/cgi-bin/dn.asp?xd=FC5BA4C877A4541AF438BB8236D5740CC710DFCEE0A02D3496BBEAD86500274C30D9184D87ED16D0DFA2BAF167727A546D892303E5A48309C20DD2575EB48C9462824F4ACF48CBDA43206B9A063CE16294CFF8B5BC744D84202B1A2202A0F2&amp;ed=02yQlEXhT0nNSKSQLNxpQ9Utg6Gw%2Fnlqs%2BWyiTFDZkgS3x5Vj%2BwO296k05gbDxdTZIIjDf%2B50HHH%0D%0AG9pUIpLWzTbCaz7uPuiVc0IVgBhdhlXgmZyf23JC0mlRE0Ew5ea0pdQ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AutoShape 11" descr="http://mail2web.com/cgi-bin/dn.asp?xd=FC5BA4C877A4541AF438BB8236D5740CC710DFCEE0A02D3496BBEAD86500274C30D9184D87ED16D0DFA2BAF167727A546D892303E5A48309C20DD2575EB48C9462824F4ACF48CBDA43206B9A063CE16294CFF8B5BC744D84202B1A2202A0F2&amp;ed=02yQlEXhT0nNSKSQLNxpQ9Utg6Gw%2Fnlqs%2BWyiTFDZkgS3x5Vj%2BwO296k05gbDxdTZIIjDf%2B50HHH%0D%0AG9pUIpLWzTbCaz7uPuiVc0IVgBhdhlXgmZyf23JC0mlRE0Ew5ea0pdQ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2849758" y="3806292"/>
            <a:ext cx="3442518" cy="151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Node </a:t>
            </a:r>
            <a:r>
              <a:rPr lang="nl-BE" dirty="0" err="1" smtClean="0">
                <a:solidFill>
                  <a:schemeClr val="bg1"/>
                </a:solidFill>
              </a:rPr>
              <a:t>examples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Temperature</a:t>
            </a:r>
            <a:r>
              <a:rPr lang="nl-BE" sz="2800" dirty="0" smtClean="0">
                <a:solidFill>
                  <a:schemeClr val="accent3"/>
                </a:solidFill>
              </a:rPr>
              <a:t> node :</a:t>
            </a:r>
          </a:p>
          <a:p>
            <a:pPr lvl="1" eaLnBrk="1" hangingPunct="1"/>
            <a:r>
              <a:rPr lang="nl-BE" dirty="0" err="1" smtClean="0">
                <a:solidFill>
                  <a:schemeClr val="accent3"/>
                </a:solidFill>
              </a:rPr>
              <a:t>Specific</a:t>
            </a:r>
            <a:r>
              <a:rPr lang="nl-BE" dirty="0" smtClean="0">
                <a:solidFill>
                  <a:schemeClr val="accent3"/>
                </a:solidFill>
              </a:rPr>
              <a:t> interface : </a:t>
            </a:r>
          </a:p>
          <a:p>
            <a:pPr marL="457200" lvl="1" indent="0" eaLnBrk="1" hangingPunct="1">
              <a:buNone/>
            </a:pPr>
            <a:r>
              <a:rPr lang="nl-BE" dirty="0">
                <a:solidFill>
                  <a:schemeClr val="accent3"/>
                </a:solidFill>
              </a:rPr>
              <a:t> </a:t>
            </a:r>
            <a:r>
              <a:rPr lang="nl-BE" dirty="0" smtClean="0">
                <a:solidFill>
                  <a:schemeClr val="accent3"/>
                </a:solidFill>
              </a:rPr>
              <a:t>  </a:t>
            </a:r>
            <a:r>
              <a:rPr lang="nl-BE" dirty="0" err="1" smtClean="0">
                <a:solidFill>
                  <a:schemeClr val="accent3"/>
                </a:solidFill>
              </a:rPr>
              <a:t>onewire</a:t>
            </a:r>
            <a:endParaRPr lang="nl-BE" dirty="0">
              <a:solidFill>
                <a:schemeClr val="accent3"/>
              </a:solidFill>
            </a:endParaRPr>
          </a:p>
          <a:p>
            <a:pPr lvl="1" eaLnBrk="1" hangingPunct="1"/>
            <a:r>
              <a:rPr lang="nl-BE" sz="2800" dirty="0" smtClean="0">
                <a:solidFill>
                  <a:schemeClr val="accent3"/>
                </a:solidFill>
              </a:rPr>
              <a:t>Sensor : DS18B20</a:t>
            </a:r>
          </a:p>
          <a:p>
            <a:pPr lvl="1" eaLnBrk="1" hangingPunct="1"/>
            <a:r>
              <a:rPr lang="nl-BE" dirty="0" err="1" smtClean="0">
                <a:solidFill>
                  <a:schemeClr val="accent3"/>
                </a:solidFill>
              </a:rPr>
              <a:t>cost</a:t>
            </a:r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/>
            <a:r>
              <a:rPr lang="nl-BE" sz="3200" dirty="0" smtClean="0">
                <a:solidFill>
                  <a:schemeClr val="accent3"/>
                </a:solidFill>
              </a:rPr>
              <a:t>Electricity node :</a:t>
            </a:r>
          </a:p>
          <a:p>
            <a:pPr lvl="1" eaLnBrk="1" hangingPunct="1"/>
            <a:r>
              <a:rPr lang="nl-BE" sz="2800" dirty="0" err="1" smtClean="0">
                <a:solidFill>
                  <a:schemeClr val="accent3"/>
                </a:solidFill>
              </a:rPr>
              <a:t>Specifi</a:t>
            </a:r>
            <a:r>
              <a:rPr lang="nl-BE" dirty="0" err="1" smtClean="0">
                <a:solidFill>
                  <a:schemeClr val="accent3"/>
                </a:solidFill>
              </a:rPr>
              <a:t>c</a:t>
            </a:r>
            <a:r>
              <a:rPr lang="nl-BE" dirty="0" smtClean="0">
                <a:solidFill>
                  <a:schemeClr val="accent3"/>
                </a:solidFill>
              </a:rPr>
              <a:t> interface : </a:t>
            </a:r>
            <a:r>
              <a:rPr lang="nl-BE" sz="2800" dirty="0" smtClean="0">
                <a:solidFill>
                  <a:schemeClr val="accent3"/>
                </a:solidFill>
              </a:rPr>
              <a:t>RS485/</a:t>
            </a:r>
            <a:r>
              <a:rPr lang="nl-BE" sz="2800" dirty="0" err="1" smtClean="0">
                <a:solidFill>
                  <a:schemeClr val="accent3"/>
                </a:solidFill>
              </a:rPr>
              <a:t>Modbus</a:t>
            </a:r>
            <a:endParaRPr lang="nl-BE" sz="2800" dirty="0" smtClean="0">
              <a:solidFill>
                <a:schemeClr val="accent3"/>
              </a:solidFill>
            </a:endParaRP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Sensor :</a:t>
            </a:r>
          </a:p>
          <a:p>
            <a:pPr lvl="1" eaLnBrk="1" hangingPunct="1"/>
            <a:r>
              <a:rPr lang="nl-BE" sz="2800" dirty="0" err="1" smtClean="0">
                <a:solidFill>
                  <a:schemeClr val="accent3"/>
                </a:solidFill>
              </a:rPr>
              <a:t>cost</a:t>
            </a: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8800"/>
            <a:ext cx="4402857" cy="263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34211"/>
            <a:ext cx="5482977" cy="173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3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What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can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you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expect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from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this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session</a:t>
            </a:r>
            <a:r>
              <a:rPr lang="nl-BE" dirty="0" smtClean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8229600" cy="4525963"/>
          </a:xfrm>
        </p:spPr>
        <p:txBody>
          <a:bodyPr/>
          <a:lstStyle/>
          <a:p>
            <a:pPr eaLnBrk="1" hangingPunct="1">
              <a:buFontTx/>
              <a:buChar char="-"/>
            </a:pPr>
            <a:r>
              <a:rPr lang="nl-BE" sz="2800" dirty="0" smtClean="0">
                <a:solidFill>
                  <a:schemeClr val="accent3"/>
                </a:solidFill>
              </a:rPr>
              <a:t>How </a:t>
            </a:r>
            <a:r>
              <a:rPr lang="nl-BE" sz="2800" dirty="0" err="1" smtClean="0">
                <a:solidFill>
                  <a:schemeClr val="accent3"/>
                </a:solidFill>
              </a:rPr>
              <a:t>to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build</a:t>
            </a:r>
            <a:r>
              <a:rPr lang="nl-BE" sz="2800" dirty="0" smtClean="0">
                <a:solidFill>
                  <a:schemeClr val="accent3"/>
                </a:solidFill>
              </a:rPr>
              <a:t> a low energy, low </a:t>
            </a:r>
            <a:r>
              <a:rPr lang="nl-BE" sz="2800" dirty="0" err="1" smtClean="0">
                <a:solidFill>
                  <a:schemeClr val="accent3"/>
                </a:solidFill>
              </a:rPr>
              <a:t>cost</a:t>
            </a:r>
            <a:r>
              <a:rPr lang="nl-BE" sz="2800" dirty="0" smtClean="0">
                <a:solidFill>
                  <a:schemeClr val="accent3"/>
                </a:solidFill>
              </a:rPr>
              <a:t> WSN </a:t>
            </a:r>
            <a:r>
              <a:rPr lang="nl-BE" sz="2800" dirty="0" err="1" smtClean="0">
                <a:solidFill>
                  <a:schemeClr val="accent3"/>
                </a:solidFill>
              </a:rPr>
              <a:t>yourself</a:t>
            </a:r>
            <a:r>
              <a:rPr lang="nl-BE" sz="2800" dirty="0" smtClean="0">
                <a:solidFill>
                  <a:schemeClr val="accent3"/>
                </a:solidFill>
              </a:rPr>
              <a:t>,</a:t>
            </a:r>
          </a:p>
          <a:p>
            <a:pPr eaLnBrk="1" hangingPunct="1">
              <a:buFontTx/>
              <a:buChar char="-"/>
            </a:pPr>
            <a:r>
              <a:rPr lang="nl-BE" sz="2800" dirty="0" smtClean="0">
                <a:solidFill>
                  <a:schemeClr val="accent3"/>
                </a:solidFill>
              </a:rPr>
              <a:t>How WSN </a:t>
            </a:r>
            <a:r>
              <a:rPr lang="nl-BE" sz="2800" dirty="0" err="1" smtClean="0">
                <a:solidFill>
                  <a:schemeClr val="accent3"/>
                </a:solidFill>
              </a:rPr>
              <a:t>can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be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applied</a:t>
            </a:r>
            <a:r>
              <a:rPr lang="nl-BE" sz="2800" dirty="0" smtClean="0">
                <a:solidFill>
                  <a:schemeClr val="accent3"/>
                </a:solidFill>
              </a:rPr>
              <a:t> in YOUR home, </a:t>
            </a:r>
          </a:p>
          <a:p>
            <a:pPr eaLnBrk="1" hangingPunct="1">
              <a:buFontTx/>
              <a:buChar char="-"/>
            </a:pPr>
            <a:r>
              <a:rPr lang="nl-BE" sz="2800" dirty="0" smtClean="0">
                <a:solidFill>
                  <a:schemeClr val="accent3"/>
                </a:solidFill>
              </a:rPr>
              <a:t>Demo of live </a:t>
            </a:r>
            <a:r>
              <a:rPr lang="nl-BE" sz="2800" dirty="0" err="1" smtClean="0">
                <a:solidFill>
                  <a:schemeClr val="accent3"/>
                </a:solidFill>
              </a:rPr>
              <a:t>WSN@home</a:t>
            </a:r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>
              <a:buFontTx/>
              <a:buChar char="-"/>
            </a:pPr>
            <a:r>
              <a:rPr lang="nl-BE" sz="2800" dirty="0" smtClean="0">
                <a:solidFill>
                  <a:schemeClr val="accent3"/>
                </a:solidFill>
              </a:rPr>
              <a:t>…</a:t>
            </a:r>
            <a:r>
              <a:rPr lang="nl-BE" sz="2800" dirty="0" err="1" smtClean="0">
                <a:solidFill>
                  <a:schemeClr val="accent3"/>
                </a:solidFill>
              </a:rPr>
              <a:t>path</a:t>
            </a:r>
            <a:r>
              <a:rPr lang="nl-BE" sz="2800" dirty="0" smtClean="0">
                <a:solidFill>
                  <a:schemeClr val="accent3"/>
                </a:solidFill>
              </a:rPr>
              <a:t> forward …</a:t>
            </a: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r>
              <a:rPr lang="nl-BE" sz="2800" dirty="0" err="1" smtClean="0">
                <a:solidFill>
                  <a:schemeClr val="accent3"/>
                </a:solidFill>
              </a:rPr>
              <a:t>Let’s</a:t>
            </a:r>
            <a:r>
              <a:rPr lang="nl-BE" sz="2800" dirty="0" smtClean="0">
                <a:solidFill>
                  <a:schemeClr val="accent3"/>
                </a:solidFill>
              </a:rPr>
              <a:t> start </a:t>
            </a:r>
            <a:r>
              <a:rPr lang="nl-BE" sz="2800" dirty="0" err="1" smtClean="0">
                <a:solidFill>
                  <a:schemeClr val="accent3"/>
                </a:solidFill>
              </a:rPr>
              <a:t>with</a:t>
            </a:r>
            <a:r>
              <a:rPr lang="nl-BE" sz="2800" dirty="0" smtClean="0">
                <a:solidFill>
                  <a:schemeClr val="accent3"/>
                </a:solidFill>
              </a:rPr>
              <a:t> a </a:t>
            </a:r>
            <a:r>
              <a:rPr lang="nl-BE" sz="2800" dirty="0" err="1" smtClean="0">
                <a:solidFill>
                  <a:schemeClr val="accent3"/>
                </a:solidFill>
              </a:rPr>
              <a:t>couple</a:t>
            </a:r>
            <a:r>
              <a:rPr lang="nl-BE" sz="2800" dirty="0" smtClean="0">
                <a:solidFill>
                  <a:schemeClr val="accent3"/>
                </a:solidFill>
              </a:rPr>
              <a:t> of </a:t>
            </a:r>
            <a:r>
              <a:rPr lang="nl-BE" sz="2800" dirty="0" err="1" smtClean="0">
                <a:solidFill>
                  <a:schemeClr val="accent3"/>
                </a:solidFill>
              </a:rPr>
              <a:t>facts</a:t>
            </a:r>
            <a:r>
              <a:rPr lang="nl-BE" sz="2800" dirty="0" smtClean="0">
                <a:solidFill>
                  <a:schemeClr val="accent3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0820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Node </a:t>
            </a:r>
            <a:r>
              <a:rPr lang="nl-BE" dirty="0" err="1" smtClean="0">
                <a:solidFill>
                  <a:schemeClr val="bg1"/>
                </a:solidFill>
              </a:rPr>
              <a:t>examples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Water/gas node</a:t>
            </a: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Specific</a:t>
            </a:r>
            <a:r>
              <a:rPr lang="nl-BE" sz="2400" dirty="0" smtClean="0">
                <a:solidFill>
                  <a:schemeClr val="accent3"/>
                </a:solidFill>
              </a:rPr>
              <a:t> interface : digital input</a:t>
            </a:r>
          </a:p>
          <a:p>
            <a:pPr lvl="1" eaLnBrk="1" hangingPunct="1"/>
            <a:r>
              <a:rPr lang="nl-BE" sz="2400" dirty="0" smtClean="0">
                <a:solidFill>
                  <a:schemeClr val="accent3"/>
                </a:solidFill>
              </a:rPr>
              <a:t>Sensor : Hall effect switch a3121eua</a:t>
            </a:r>
            <a:endParaRPr lang="nl-BE" sz="2400" dirty="0">
              <a:solidFill>
                <a:schemeClr val="accent3"/>
              </a:solidFill>
            </a:endParaRP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Cost</a:t>
            </a:r>
            <a:endParaRPr lang="nl-BE" sz="2400" dirty="0" smtClean="0">
              <a:solidFill>
                <a:schemeClr val="accent3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00" y="2685653"/>
            <a:ext cx="56292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3157801" cy="198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al 2"/>
          <p:cNvSpPr/>
          <p:nvPr/>
        </p:nvSpPr>
        <p:spPr>
          <a:xfrm>
            <a:off x="944588" y="4581128"/>
            <a:ext cx="1872208" cy="106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31714"/>
            <a:ext cx="3491686" cy="362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al 7"/>
          <p:cNvSpPr/>
          <p:nvPr/>
        </p:nvSpPr>
        <p:spPr>
          <a:xfrm>
            <a:off x="6156176" y="5188024"/>
            <a:ext cx="1872208" cy="106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86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Node </a:t>
            </a:r>
            <a:r>
              <a:rPr lang="nl-BE" dirty="0" err="1" smtClean="0">
                <a:solidFill>
                  <a:schemeClr val="bg1"/>
                </a:solidFill>
              </a:rPr>
              <a:t>examples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Solar boiler node</a:t>
            </a: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Specific</a:t>
            </a:r>
            <a:r>
              <a:rPr lang="nl-BE" sz="2400" dirty="0" smtClean="0">
                <a:solidFill>
                  <a:schemeClr val="accent3"/>
                </a:solidFill>
              </a:rPr>
              <a:t> interface : RS232</a:t>
            </a:r>
          </a:p>
          <a:p>
            <a:pPr lvl="1" eaLnBrk="1" hangingPunct="1"/>
            <a:r>
              <a:rPr lang="nl-BE" sz="2400" dirty="0" smtClean="0">
                <a:solidFill>
                  <a:schemeClr val="accent3"/>
                </a:solidFill>
              </a:rPr>
              <a:t>Sensor : ROTEX </a:t>
            </a:r>
            <a:r>
              <a:rPr lang="nl-BE" sz="2400" dirty="0" err="1" smtClean="0">
                <a:solidFill>
                  <a:schemeClr val="accent3"/>
                </a:solidFill>
              </a:rPr>
              <a:t>Solaris</a:t>
            </a:r>
            <a:r>
              <a:rPr lang="nl-BE" sz="2400" dirty="0" smtClean="0">
                <a:solidFill>
                  <a:schemeClr val="accent3"/>
                </a:solidFill>
              </a:rPr>
              <a:t> RPS3</a:t>
            </a:r>
            <a:endParaRPr lang="nl-BE" sz="2400" dirty="0">
              <a:solidFill>
                <a:schemeClr val="accent3"/>
              </a:solidFill>
            </a:endParaRP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Cost</a:t>
            </a:r>
            <a:r>
              <a:rPr lang="nl-BE" sz="2400" dirty="0" smtClean="0">
                <a:solidFill>
                  <a:schemeClr val="accent3"/>
                </a:solidFill>
              </a:rPr>
              <a:t> / </a:t>
            </a:r>
          </a:p>
        </p:txBody>
      </p:sp>
      <p:pic>
        <p:nvPicPr>
          <p:cNvPr id="23554" name="Picture 2" descr="http://www.chaleurterre.com/forum/images/uploads/RV45/6_1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80" y="2780928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al 4"/>
          <p:cNvSpPr/>
          <p:nvPr/>
        </p:nvSpPr>
        <p:spPr>
          <a:xfrm>
            <a:off x="4288507" y="4725144"/>
            <a:ext cx="1872208" cy="106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769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Gateway : commercial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nl-BE" dirty="0" smtClean="0">
                <a:solidFill>
                  <a:schemeClr val="accent3"/>
                </a:solidFill>
              </a:rPr>
              <a:t> </a:t>
            </a:r>
            <a:endParaRPr lang="nl-BE" sz="24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606" y="4117717"/>
            <a:ext cx="3862239" cy="238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Vera Edge Home Automation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2448272" cy="18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users.skynet.be/bk231831/images/content/tahom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192" y="1412776"/>
            <a:ext cx="21621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://ic.tweakimg.net/ext/i/2000581635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25144"/>
            <a:ext cx="3593717" cy="19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IN rail Zipa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091" y="1363638"/>
            <a:ext cx="356796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http://www.rotex-heating.com/press/image-archive/rocon-control-unit.html?no_cache=1&amp;tx_damdownloads_pi1%5Bdownload%5D=977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6992"/>
            <a:ext cx="2483475" cy="186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 rot="19379212">
            <a:off x="3533158" y="3509512"/>
            <a:ext cx="4381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 smtClean="0">
                <a:solidFill>
                  <a:srgbClr val="FF0000"/>
                </a:solidFill>
              </a:rPr>
              <a:t>Ethernet</a:t>
            </a:r>
            <a:endParaRPr lang="nl-NL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Gateway :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Common platform </a:t>
            </a:r>
            <a:r>
              <a:rPr lang="nl-BE" dirty="0" err="1" smtClean="0">
                <a:solidFill>
                  <a:schemeClr val="accent3"/>
                </a:solidFill>
              </a:rPr>
              <a:t>same</a:t>
            </a:r>
            <a:r>
              <a:rPr lang="nl-BE" dirty="0" smtClean="0">
                <a:solidFill>
                  <a:schemeClr val="accent3"/>
                </a:solidFill>
              </a:rPr>
              <a:t> as node : </a:t>
            </a:r>
            <a:r>
              <a:rPr lang="nl-BE" dirty="0" err="1" smtClean="0">
                <a:solidFill>
                  <a:schemeClr val="accent3"/>
                </a:solidFill>
              </a:rPr>
              <a:t>uC</a:t>
            </a:r>
            <a:r>
              <a:rPr lang="nl-BE" dirty="0" smtClean="0">
                <a:solidFill>
                  <a:schemeClr val="accent3"/>
                </a:solidFill>
              </a:rPr>
              <a:t> + RF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802.3 (10/100 </a:t>
            </a:r>
            <a:r>
              <a:rPr lang="nl-BE" dirty="0" err="1" smtClean="0">
                <a:solidFill>
                  <a:schemeClr val="accent3"/>
                </a:solidFill>
              </a:rPr>
              <a:t>Mbps</a:t>
            </a:r>
            <a:r>
              <a:rPr lang="nl-BE" dirty="0" smtClean="0">
                <a:solidFill>
                  <a:schemeClr val="accent3"/>
                </a:solidFill>
              </a:rPr>
              <a:t>) / </a:t>
            </a:r>
            <a:r>
              <a:rPr lang="nl-BE" dirty="0" err="1" smtClean="0">
                <a:solidFill>
                  <a:schemeClr val="accent3"/>
                </a:solidFill>
              </a:rPr>
              <a:t>wiznet</a:t>
            </a:r>
            <a:r>
              <a:rPr lang="nl-BE" dirty="0" smtClean="0">
                <a:solidFill>
                  <a:schemeClr val="accent3"/>
                </a:solidFill>
              </a:rPr>
              <a:t> W5x00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RTC / display / reset button</a:t>
            </a:r>
          </a:p>
          <a:p>
            <a:pPr lvl="1" eaLnBrk="1" hangingPunct="1"/>
            <a:r>
              <a:rPr lang="nl-BE" dirty="0">
                <a:solidFill>
                  <a:schemeClr val="accent3"/>
                </a:solidFill>
              </a:rPr>
              <a:t>Firmware : </a:t>
            </a:r>
          </a:p>
          <a:p>
            <a:pPr lvl="2" eaLnBrk="1" hangingPunct="1"/>
            <a:r>
              <a:rPr lang="nl-BE" dirty="0" err="1">
                <a:solidFill>
                  <a:schemeClr val="accent3"/>
                </a:solidFill>
              </a:rPr>
              <a:t>baremetal</a:t>
            </a:r>
            <a:r>
              <a:rPr lang="nl-BE" dirty="0">
                <a:solidFill>
                  <a:schemeClr val="accent3"/>
                </a:solidFill>
              </a:rPr>
              <a:t>, </a:t>
            </a:r>
            <a:r>
              <a:rPr lang="nl-BE" dirty="0" smtClean="0">
                <a:solidFill>
                  <a:schemeClr val="accent3"/>
                </a:solidFill>
              </a:rPr>
              <a:t>no </a:t>
            </a:r>
            <a:r>
              <a:rPr lang="nl-BE" dirty="0" err="1">
                <a:solidFill>
                  <a:schemeClr val="accent3"/>
                </a:solidFill>
              </a:rPr>
              <a:t>bootloader</a:t>
            </a:r>
            <a:endParaRPr lang="nl-BE" dirty="0">
              <a:solidFill>
                <a:schemeClr val="accent3"/>
              </a:solidFill>
            </a:endParaRPr>
          </a:p>
          <a:p>
            <a:pPr lvl="2" eaLnBrk="1" hangingPunct="1"/>
            <a:r>
              <a:rPr lang="nl-BE" dirty="0">
                <a:solidFill>
                  <a:schemeClr val="accent3"/>
                </a:solidFill>
              </a:rPr>
              <a:t>NRF24l01+ : </a:t>
            </a:r>
            <a:r>
              <a:rPr lang="nl-BE" dirty="0" err="1" smtClean="0">
                <a:solidFill>
                  <a:srgbClr val="FF0000"/>
                </a:solidFill>
              </a:rPr>
              <a:t>mySensors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>
                <a:solidFill>
                  <a:schemeClr val="accent3"/>
                </a:solidFill>
              </a:rPr>
              <a:t>stack (</a:t>
            </a:r>
            <a:r>
              <a:rPr lang="nl-BE" dirty="0">
                <a:solidFill>
                  <a:schemeClr val="accent3"/>
                </a:solidFill>
                <a:hlinkClick r:id="rId3"/>
              </a:rPr>
              <a:t>http://www.mysensors.org</a:t>
            </a:r>
            <a:r>
              <a:rPr lang="nl-BE" dirty="0">
                <a:solidFill>
                  <a:schemeClr val="accent3"/>
                </a:solidFill>
              </a:rPr>
              <a:t>)</a:t>
            </a:r>
          </a:p>
          <a:p>
            <a:pPr lvl="2" eaLnBrk="1" hangingPunct="1"/>
            <a:r>
              <a:rPr lang="nl-BE" dirty="0" err="1" smtClean="0">
                <a:solidFill>
                  <a:schemeClr val="bg1"/>
                </a:solidFill>
              </a:rPr>
              <a:t>Reduced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rgbClr val="FF0000"/>
                </a:solidFill>
              </a:rPr>
              <a:t>MQTT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>
                <a:solidFill>
                  <a:schemeClr val="accent3"/>
                </a:solidFill>
              </a:rPr>
              <a:t>(</a:t>
            </a:r>
            <a:r>
              <a:rPr lang="nl-BE" dirty="0">
                <a:solidFill>
                  <a:schemeClr val="accent3"/>
                </a:solidFill>
                <a:hlinkClick r:id="rId4"/>
              </a:rPr>
              <a:t>http://mqtt.org</a:t>
            </a:r>
            <a:r>
              <a:rPr lang="nl-BE" dirty="0" smtClean="0">
                <a:solidFill>
                  <a:schemeClr val="accent3"/>
                </a:solidFill>
                <a:hlinkClick r:id="rId4"/>
              </a:rPr>
              <a:t>/</a:t>
            </a:r>
            <a:r>
              <a:rPr lang="nl-BE" dirty="0" smtClean="0">
                <a:solidFill>
                  <a:schemeClr val="accent3"/>
                </a:solidFill>
              </a:rPr>
              <a:t>) </a:t>
            </a:r>
            <a:r>
              <a:rPr lang="nl-BE" dirty="0" err="1" smtClean="0">
                <a:solidFill>
                  <a:srgbClr val="FF0000"/>
                </a:solidFill>
              </a:rPr>
              <a:t>client</a:t>
            </a:r>
            <a:r>
              <a:rPr lang="nl-BE" dirty="0" smtClean="0">
                <a:solidFill>
                  <a:schemeClr val="accent3"/>
                </a:solidFill>
              </a:rPr>
              <a:t> (IP stack / </a:t>
            </a:r>
            <a:r>
              <a:rPr lang="nl-BE" dirty="0" err="1" smtClean="0">
                <a:solidFill>
                  <a:schemeClr val="accent3"/>
                </a:solidFill>
              </a:rPr>
              <a:t>wiznet</a:t>
            </a:r>
            <a:r>
              <a:rPr lang="nl-BE" dirty="0" smtClean="0">
                <a:solidFill>
                  <a:schemeClr val="accent3"/>
                </a:solidFill>
              </a:rPr>
              <a:t> W5100)</a:t>
            </a:r>
            <a:endParaRPr lang="nl-BE" dirty="0">
              <a:solidFill>
                <a:schemeClr val="accent3"/>
              </a:solidFill>
            </a:endParaRPr>
          </a:p>
          <a:p>
            <a:pPr lvl="2" eaLnBrk="1" hangingPunct="1"/>
            <a:r>
              <a:rPr lang="nl-BE" dirty="0" smtClean="0">
                <a:solidFill>
                  <a:schemeClr val="accent3"/>
                </a:solidFill>
              </a:rPr>
              <a:t>+-99% </a:t>
            </a:r>
            <a:r>
              <a:rPr lang="nl-BE" dirty="0">
                <a:solidFill>
                  <a:schemeClr val="accent3"/>
                </a:solidFill>
              </a:rPr>
              <a:t>mem </a:t>
            </a:r>
            <a:r>
              <a:rPr lang="nl-BE" dirty="0" err="1">
                <a:solidFill>
                  <a:schemeClr val="accent3"/>
                </a:solidFill>
              </a:rPr>
              <a:t>utilisation</a:t>
            </a:r>
            <a:endParaRPr lang="nl-BE" dirty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Gateway :</a:t>
            </a:r>
          </a:p>
          <a:p>
            <a:pPr lvl="1" eaLnBrk="1" hangingPunct="1"/>
            <a:r>
              <a:rPr lang="nl-BE" dirty="0" err="1" smtClean="0">
                <a:solidFill>
                  <a:schemeClr val="accent3"/>
                </a:solidFill>
              </a:rPr>
              <a:t>cost</a:t>
            </a:r>
            <a:endParaRPr lang="nl-BE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6201"/>
            <a:ext cx="3485502" cy="223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83" y="2636912"/>
            <a:ext cx="318539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44" y="4837483"/>
            <a:ext cx="4179367" cy="184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1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MQ (</a:t>
            </a:r>
            <a:r>
              <a:rPr lang="nl-BE" sz="2800" dirty="0" err="1" smtClean="0">
                <a:solidFill>
                  <a:schemeClr val="accent3"/>
                </a:solidFill>
              </a:rPr>
              <a:t>message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queueing</a:t>
            </a:r>
            <a:r>
              <a:rPr lang="nl-BE" sz="2800" dirty="0" smtClean="0">
                <a:solidFill>
                  <a:schemeClr val="accent3"/>
                </a:solidFill>
              </a:rPr>
              <a:t>) </a:t>
            </a:r>
            <a:r>
              <a:rPr lang="nl-BE" sz="2800" dirty="0" err="1" smtClean="0">
                <a:solidFill>
                  <a:schemeClr val="accent3"/>
                </a:solidFill>
              </a:rPr>
              <a:t>telemetry</a:t>
            </a:r>
            <a:r>
              <a:rPr lang="nl-BE" sz="2800" dirty="0">
                <a:solidFill>
                  <a:schemeClr val="accent3"/>
                </a:solidFill>
              </a:rPr>
              <a:t> transport (</a:t>
            </a:r>
            <a:r>
              <a:rPr lang="nl-BE" sz="2800" dirty="0">
                <a:solidFill>
                  <a:schemeClr val="accent3"/>
                </a:solidFill>
                <a:hlinkClick r:id="rId3"/>
              </a:rPr>
              <a:t>http://mqtt.org</a:t>
            </a:r>
            <a:r>
              <a:rPr lang="nl-BE" sz="2800" dirty="0" smtClean="0">
                <a:solidFill>
                  <a:schemeClr val="accent3"/>
                </a:solidFill>
                <a:hlinkClick r:id="rId3"/>
              </a:rPr>
              <a:t>/</a:t>
            </a:r>
            <a:r>
              <a:rPr lang="nl-BE" sz="2800" dirty="0" smtClean="0">
                <a:solidFill>
                  <a:schemeClr val="accent3"/>
                </a:solidFill>
              </a:rPr>
              <a:t>)</a:t>
            </a:r>
          </a:p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Lightweight</a:t>
            </a:r>
            <a:r>
              <a:rPr lang="nl-BE" sz="2800" dirty="0" smtClean="0">
                <a:solidFill>
                  <a:schemeClr val="accent3"/>
                </a:solidFill>
              </a:rPr>
              <a:t> protocol on top of TCP/IP (e.g. facebook </a:t>
            </a:r>
            <a:r>
              <a:rPr lang="nl-BE" sz="2800" dirty="0" err="1" smtClean="0">
                <a:solidFill>
                  <a:schemeClr val="accent3"/>
                </a:solidFill>
              </a:rPr>
              <a:t>messenger</a:t>
            </a:r>
            <a:r>
              <a:rPr lang="nl-BE" sz="2800" dirty="0" smtClean="0">
                <a:solidFill>
                  <a:schemeClr val="accent3"/>
                </a:solidFill>
              </a:rPr>
              <a:t>)</a:t>
            </a:r>
          </a:p>
          <a:p>
            <a:pPr marL="0" indent="0" eaLnBrk="1" hangingPunct="1">
              <a:buNone/>
            </a:pPr>
            <a:endParaRPr lang="nl-BE" sz="24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5" y="3068960"/>
            <a:ext cx="579030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al 1"/>
          <p:cNvSpPr/>
          <p:nvPr/>
        </p:nvSpPr>
        <p:spPr>
          <a:xfrm>
            <a:off x="1835696" y="5733256"/>
            <a:ext cx="914400" cy="349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/>
          <p:cNvSpPr/>
          <p:nvPr/>
        </p:nvSpPr>
        <p:spPr>
          <a:xfrm>
            <a:off x="1835696" y="4221088"/>
            <a:ext cx="914400" cy="349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97151"/>
            <a:ext cx="3267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Gateway :</a:t>
            </a:r>
          </a:p>
          <a:p>
            <a:pPr lvl="1" eaLnBrk="1" hangingPunct="1"/>
            <a:r>
              <a:rPr lang="nl-BE" dirty="0" smtClean="0">
                <a:solidFill>
                  <a:schemeClr val="accent3"/>
                </a:solidFill>
              </a:rPr>
              <a:t>3D </a:t>
            </a:r>
            <a:r>
              <a:rPr lang="nl-BE" dirty="0" err="1" smtClean="0">
                <a:solidFill>
                  <a:schemeClr val="accent3"/>
                </a:solidFill>
              </a:rPr>
              <a:t>printed</a:t>
            </a:r>
            <a:r>
              <a:rPr lang="nl-BE" dirty="0" smtClean="0">
                <a:solidFill>
                  <a:schemeClr val="accent3"/>
                </a:solidFill>
              </a:rPr>
              <a:t> case, </a:t>
            </a:r>
            <a:r>
              <a:rPr lang="nl-BE" dirty="0" err="1" smtClean="0">
                <a:solidFill>
                  <a:schemeClr val="accent3"/>
                </a:solidFill>
              </a:rPr>
              <a:t>designed</a:t>
            </a:r>
            <a:r>
              <a:rPr lang="nl-BE" dirty="0" smtClean="0">
                <a:solidFill>
                  <a:schemeClr val="accent3"/>
                </a:solidFill>
              </a:rPr>
              <a:t> in </a:t>
            </a:r>
            <a:r>
              <a:rPr lang="nl-BE" dirty="0" err="1" smtClean="0">
                <a:solidFill>
                  <a:schemeClr val="accent3"/>
                </a:solidFill>
              </a:rPr>
              <a:t>OpenSCAD</a:t>
            </a:r>
            <a:r>
              <a:rPr lang="nl-BE" dirty="0">
                <a:solidFill>
                  <a:schemeClr val="accent3"/>
                </a:solidFill>
              </a:rPr>
              <a:t> </a:t>
            </a:r>
            <a:r>
              <a:rPr lang="nl-BE" dirty="0" smtClean="0">
                <a:solidFill>
                  <a:schemeClr val="accent3"/>
                </a:solidFill>
              </a:rPr>
              <a:t>(</a:t>
            </a:r>
            <a:r>
              <a:rPr lang="nl-BE" dirty="0" smtClean="0">
                <a:solidFill>
                  <a:schemeClr val="accent3"/>
                </a:solidFill>
                <a:hlinkClick r:id="rId3"/>
              </a:rPr>
              <a:t>http</a:t>
            </a:r>
            <a:r>
              <a:rPr lang="nl-BE" dirty="0">
                <a:solidFill>
                  <a:schemeClr val="accent3"/>
                </a:solidFill>
                <a:hlinkClick r:id="rId3"/>
              </a:rPr>
              <a:t>://www.openscad.org</a:t>
            </a:r>
            <a:r>
              <a:rPr lang="nl-BE" dirty="0" smtClean="0">
                <a:solidFill>
                  <a:schemeClr val="accent3"/>
                </a:solidFill>
                <a:hlinkClick r:id="rId3"/>
              </a:rPr>
              <a:t>/</a:t>
            </a:r>
            <a:r>
              <a:rPr lang="nl-BE" dirty="0" smtClean="0">
                <a:solidFill>
                  <a:schemeClr val="accent3"/>
                </a:solidFill>
              </a:rPr>
              <a:t>)</a:t>
            </a:r>
          </a:p>
          <a:p>
            <a:pPr marL="457200" lvl="1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56173"/>
            <a:ext cx="56483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6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Controller :</a:t>
            </a: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Openhab</a:t>
            </a:r>
            <a:r>
              <a:rPr lang="nl-BE" sz="2400" dirty="0">
                <a:solidFill>
                  <a:schemeClr val="accent3"/>
                </a:solidFill>
              </a:rPr>
              <a:t> (</a:t>
            </a:r>
            <a:r>
              <a:rPr lang="nl-BE" sz="2400" dirty="0">
                <a:solidFill>
                  <a:schemeClr val="accent3"/>
                </a:solidFill>
                <a:hlinkClick r:id="rId3"/>
              </a:rPr>
              <a:t>http://www.openhab.org</a:t>
            </a:r>
            <a:r>
              <a:rPr lang="nl-BE" sz="2400" dirty="0" smtClean="0">
                <a:solidFill>
                  <a:schemeClr val="accent3"/>
                </a:solidFill>
                <a:hlinkClick r:id="rId3"/>
              </a:rPr>
              <a:t>/</a:t>
            </a:r>
            <a:r>
              <a:rPr lang="nl-BE" sz="2400" dirty="0" smtClean="0">
                <a:solidFill>
                  <a:schemeClr val="accent3"/>
                </a:solidFill>
              </a:rPr>
              <a:t>)</a:t>
            </a:r>
          </a:p>
          <a:p>
            <a:pPr lvl="1" eaLnBrk="1" hangingPunct="1"/>
            <a:endParaRPr lang="nl-BE" sz="24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" y="2420888"/>
            <a:ext cx="79152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3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Controller :</a:t>
            </a:r>
          </a:p>
          <a:p>
            <a:pPr eaLnBrk="1" hangingPunct="1"/>
            <a:endParaRPr lang="nl-BE" sz="2800" dirty="0">
              <a:solidFill>
                <a:schemeClr val="accent3"/>
              </a:solidFill>
            </a:endParaRPr>
          </a:p>
          <a:p>
            <a:pPr eaLnBrk="1" hangingPunct="1"/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/>
            <a:endParaRPr lang="nl-BE" sz="2800" dirty="0">
              <a:solidFill>
                <a:schemeClr val="accent3"/>
              </a:solidFill>
            </a:endParaRPr>
          </a:p>
          <a:p>
            <a:pPr eaLnBrk="1" hangingPunct="1"/>
            <a:endParaRPr lang="nl-BE" sz="28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r>
              <a:rPr lang="nl-BE" sz="2800" dirty="0" smtClean="0">
                <a:solidFill>
                  <a:schemeClr val="accent3"/>
                </a:solidFill>
              </a:rPr>
              <a:t>   </a:t>
            </a:r>
          </a:p>
          <a:p>
            <a:pPr marL="0" indent="0" eaLnBrk="1" hangingPunct="1">
              <a:buNone/>
            </a:pPr>
            <a:r>
              <a:rPr lang="nl-BE" sz="2800" dirty="0" smtClean="0">
                <a:solidFill>
                  <a:schemeClr val="accent3"/>
                </a:solidFill>
              </a:rPr>
              <a:t> …but </a:t>
            </a:r>
            <a:r>
              <a:rPr lang="nl-BE" sz="2800" dirty="0" err="1" smtClean="0">
                <a:solidFill>
                  <a:schemeClr val="accent3"/>
                </a:solidFill>
              </a:rPr>
              <a:t>the</a:t>
            </a:r>
            <a:r>
              <a:rPr lang="nl-BE" sz="2800" dirty="0" smtClean="0">
                <a:solidFill>
                  <a:schemeClr val="accent3"/>
                </a:solidFill>
              </a:rPr>
              <a:t> real power are </a:t>
            </a:r>
            <a:r>
              <a:rPr lang="nl-BE" sz="2800" dirty="0" err="1" smtClean="0">
                <a:solidFill>
                  <a:schemeClr val="accent3"/>
                </a:solidFill>
              </a:rPr>
              <a:t>the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4800" dirty="0" smtClean="0">
                <a:solidFill>
                  <a:schemeClr val="accent3"/>
                </a:solidFill>
              </a:rPr>
              <a:t>BINDINGS </a:t>
            </a:r>
            <a:r>
              <a:rPr lang="nl-BE" sz="2000" dirty="0" smtClean="0">
                <a:solidFill>
                  <a:schemeClr val="accent3"/>
                </a:solidFill>
              </a:rPr>
              <a:t>(</a:t>
            </a:r>
            <a:r>
              <a:rPr lang="nl-BE" sz="2000" dirty="0" smtClean="0">
                <a:solidFill>
                  <a:schemeClr val="accent3"/>
                </a:solidFill>
                <a:hlinkClick r:id="rId3"/>
              </a:rPr>
              <a:t>https</a:t>
            </a:r>
            <a:r>
              <a:rPr lang="nl-BE" sz="2000" dirty="0">
                <a:solidFill>
                  <a:schemeClr val="accent3"/>
                </a:solidFill>
                <a:hlinkClick r:id="rId3"/>
              </a:rPr>
              <a:t>://github.com/openhab/openhab/wiki/Bindings</a:t>
            </a:r>
            <a:r>
              <a:rPr lang="nl-BE" sz="2000" dirty="0" smtClean="0">
                <a:solidFill>
                  <a:schemeClr val="accent3"/>
                </a:solidFill>
              </a:rPr>
              <a:t>)</a:t>
            </a:r>
          </a:p>
          <a:p>
            <a:pPr marL="0" indent="0" eaLnBrk="1" hangingPunct="1">
              <a:buNone/>
            </a:pPr>
            <a:r>
              <a:rPr lang="nl-BE" sz="2000" dirty="0" smtClean="0">
                <a:solidFill>
                  <a:schemeClr val="accent3"/>
                </a:solidFill>
              </a:rPr>
              <a:t>…</a:t>
            </a:r>
            <a:r>
              <a:rPr lang="nl-BE" sz="2000" dirty="0" err="1" smtClean="0">
                <a:solidFill>
                  <a:schemeClr val="accent3"/>
                </a:solidFill>
              </a:rPr>
              <a:t>including</a:t>
            </a:r>
            <a:r>
              <a:rPr lang="nl-BE" sz="2000" dirty="0" smtClean="0">
                <a:solidFill>
                  <a:schemeClr val="accent3"/>
                </a:solidFill>
              </a:rPr>
              <a:t> </a:t>
            </a:r>
            <a:r>
              <a:rPr lang="nl-BE" sz="4800" dirty="0" smtClean="0">
                <a:solidFill>
                  <a:schemeClr val="accent3"/>
                </a:solidFill>
              </a:rPr>
              <a:t>MQTT</a:t>
            </a:r>
          </a:p>
          <a:p>
            <a:pPr marL="0" indent="0"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56792"/>
            <a:ext cx="5524226" cy="272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6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WSN@home</a:t>
            </a:r>
            <a:r>
              <a:rPr lang="nl-BE" dirty="0" smtClean="0">
                <a:solidFill>
                  <a:schemeClr val="bg1"/>
                </a:solidFill>
              </a:rPr>
              <a:t> breakdown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5" name="Picture 2" descr="https://upload.wikimedia.org/wikipedia/commons/thumb/2/21/WSN.svg/400px-WS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8" y="2346970"/>
            <a:ext cx="8732586" cy="41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2460897"/>
            <a:ext cx="1656184" cy="102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1806190" y="3220325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1590167" y="5825845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Rechte verbindingslijn 2"/>
          <p:cNvCxnSpPr/>
          <p:nvPr/>
        </p:nvCxnSpPr>
        <p:spPr>
          <a:xfrm flipV="1">
            <a:off x="7092280" y="1556792"/>
            <a:ext cx="0" cy="273630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8" name="Picture 2" descr="https://upload.wikimedia.org/wikipedia/commons/6/6f/Raspberry_Pi_B%2B_top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22" y="1340767"/>
            <a:ext cx="1342571" cy="90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kromde verbindingslijn 8"/>
          <p:cNvCxnSpPr/>
          <p:nvPr/>
        </p:nvCxnSpPr>
        <p:spPr>
          <a:xfrm rot="16200000" flipH="1">
            <a:off x="6211841" y="1466531"/>
            <a:ext cx="904744" cy="856134"/>
          </a:xfrm>
          <a:prstGeom prst="curved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40" y="1831743"/>
            <a:ext cx="1457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91" y="1224918"/>
            <a:ext cx="3267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7236296" y="170529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MQTT</a:t>
            </a:r>
            <a:endParaRPr lang="nl-NL" dirty="0"/>
          </a:p>
        </p:txBody>
      </p:sp>
      <p:sp>
        <p:nvSpPr>
          <p:cNvPr id="12" name="Tekstvak 11"/>
          <p:cNvSpPr txBox="1"/>
          <p:nvPr/>
        </p:nvSpPr>
        <p:spPr>
          <a:xfrm>
            <a:off x="6804248" y="11175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LAN</a:t>
            </a:r>
            <a:endParaRPr lang="nl-NL" dirty="0"/>
          </a:p>
        </p:txBody>
      </p:sp>
      <p:sp>
        <p:nvSpPr>
          <p:cNvPr id="14" name="Ovaal 13"/>
          <p:cNvSpPr/>
          <p:nvPr/>
        </p:nvSpPr>
        <p:spPr>
          <a:xfrm>
            <a:off x="6022726" y="1237252"/>
            <a:ext cx="288032" cy="2880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/>
          <p:cNvSpPr/>
          <p:nvPr/>
        </p:nvSpPr>
        <p:spPr>
          <a:xfrm>
            <a:off x="6244530" y="5085184"/>
            <a:ext cx="288032" cy="2880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/>
          <p:cNvSpPr txBox="1"/>
          <p:nvPr/>
        </p:nvSpPr>
        <p:spPr>
          <a:xfrm>
            <a:off x="6732240" y="5013385"/>
            <a:ext cx="154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smtClean="0"/>
              <a:t>Controller</a:t>
            </a:r>
            <a:endParaRPr lang="nl-NL" b="1" dirty="0"/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897934" y="3676955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3390366" y="5538790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3269195" y="3426514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3689107" y="4388541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745534" y="4983787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1806189" y="4540943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992">
            <a:off x="2575604" y="4113082"/>
            <a:ext cx="975650" cy="42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5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Facts</a:t>
            </a:r>
            <a:r>
              <a:rPr lang="nl-BE" dirty="0" smtClean="0">
                <a:solidFill>
                  <a:schemeClr val="bg1"/>
                </a:solidFill>
              </a:rPr>
              <a:t> … </a:t>
            </a:r>
            <a:r>
              <a:rPr lang="nl-BE" sz="2400" dirty="0" err="1" smtClean="0">
                <a:solidFill>
                  <a:schemeClr val="bg1"/>
                </a:solidFill>
              </a:rPr>
              <a:t>temperature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nl-BE" sz="2800" dirty="0" smtClean="0">
                <a:solidFill>
                  <a:schemeClr val="accent3"/>
                </a:solidFill>
              </a:rPr>
              <a:t>Meet Anna…smart, </a:t>
            </a:r>
            <a:r>
              <a:rPr lang="nl-BE" sz="2800" dirty="0" err="1" smtClean="0">
                <a:solidFill>
                  <a:schemeClr val="accent3"/>
                </a:solidFill>
              </a:rPr>
              <a:t>beautiful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and</a:t>
            </a:r>
            <a:r>
              <a:rPr lang="nl-BE" sz="2800" dirty="0" smtClean="0">
                <a:solidFill>
                  <a:schemeClr val="accent3"/>
                </a:solidFill>
              </a:rPr>
              <a:t> cool … </a:t>
            </a: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1" y="1962022"/>
            <a:ext cx="2082701" cy="203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96" y="2276872"/>
            <a:ext cx="2057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494091"/>
            <a:ext cx="2019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00" y="3779692"/>
            <a:ext cx="2299523" cy="293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62" y="2170829"/>
            <a:ext cx="3802539" cy="157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http://www.selfmatic.be/docs/images/products/marques/BG_2010_Logo_Bulex_horizonta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270" y="3645024"/>
            <a:ext cx="1908731" cy="97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About</a:t>
            </a:r>
            <a:r>
              <a:rPr lang="nl-BE" dirty="0" smtClean="0">
                <a:solidFill>
                  <a:schemeClr val="bg1"/>
                </a:solidFill>
              </a:rPr>
              <a:t> RF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dirty="0" smtClean="0">
                <a:solidFill>
                  <a:schemeClr val="accent3"/>
                </a:solidFill>
              </a:rPr>
              <a:t>ISM (Industrial, </a:t>
            </a:r>
            <a:r>
              <a:rPr lang="nl-BE" dirty="0" err="1" smtClean="0">
                <a:solidFill>
                  <a:schemeClr val="accent3"/>
                </a:solidFill>
              </a:rPr>
              <a:t>Scientific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and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Medical</a:t>
            </a:r>
            <a:r>
              <a:rPr lang="nl-BE" dirty="0" smtClean="0">
                <a:solidFill>
                  <a:schemeClr val="accent3"/>
                </a:solidFill>
              </a:rPr>
              <a:t>) band : </a:t>
            </a:r>
            <a:r>
              <a:rPr lang="nl-BE" dirty="0" err="1" smtClean="0">
                <a:solidFill>
                  <a:schemeClr val="accent3"/>
                </a:solidFill>
              </a:rPr>
              <a:t>license</a:t>
            </a:r>
            <a:r>
              <a:rPr lang="nl-BE" dirty="0" smtClean="0">
                <a:solidFill>
                  <a:schemeClr val="accent3"/>
                </a:solidFill>
              </a:rPr>
              <a:t> free</a:t>
            </a:r>
          </a:p>
          <a:p>
            <a:pPr eaLnBrk="1" hangingPunct="1"/>
            <a:r>
              <a:rPr lang="nl-BE" dirty="0" smtClean="0">
                <a:solidFill>
                  <a:schemeClr val="accent3"/>
                </a:solidFill>
              </a:rPr>
              <a:t>Short range band (433/868/916MHz)</a:t>
            </a: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sz="2800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77158"/>
            <a:ext cx="7926689" cy="336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JL-RECHTS 1"/>
          <p:cNvSpPr/>
          <p:nvPr/>
        </p:nvSpPr>
        <p:spPr>
          <a:xfrm>
            <a:off x="-6808" y="501317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22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About</a:t>
            </a:r>
            <a:r>
              <a:rPr lang="nl-BE" dirty="0" smtClean="0">
                <a:solidFill>
                  <a:schemeClr val="bg1"/>
                </a:solidFill>
              </a:rPr>
              <a:t> RF : </a:t>
            </a:r>
            <a:r>
              <a:rPr lang="nl-BE" dirty="0" err="1" smtClean="0">
                <a:solidFill>
                  <a:schemeClr val="bg1"/>
                </a:solidFill>
              </a:rPr>
              <a:t>interference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accent3"/>
                </a:solidFill>
              </a:rPr>
              <a:t>Whatever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you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use</a:t>
            </a:r>
            <a:r>
              <a:rPr lang="nl-BE" dirty="0" smtClean="0">
                <a:solidFill>
                  <a:schemeClr val="accent3"/>
                </a:solidFill>
              </a:rPr>
              <a:t>, </a:t>
            </a:r>
            <a:r>
              <a:rPr lang="nl-BE" dirty="0" err="1" smtClean="0">
                <a:solidFill>
                  <a:schemeClr val="accent3"/>
                </a:solidFill>
              </a:rPr>
              <a:t>think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about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interference</a:t>
            </a:r>
            <a:r>
              <a:rPr lang="nl-BE" dirty="0" smtClean="0">
                <a:solidFill>
                  <a:schemeClr val="accent3"/>
                </a:solidFill>
              </a:rPr>
              <a:t> : (remote, alarm, microwave (=2.45GHz), Wifi, Bluetooth,…)</a:t>
            </a: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r>
              <a:rPr lang="nl-BE" sz="1400" dirty="0" smtClean="0">
                <a:solidFill>
                  <a:schemeClr val="accent3"/>
                </a:solidFill>
                <a:hlinkClick r:id="rId3"/>
              </a:rPr>
              <a:t>http</a:t>
            </a:r>
            <a:r>
              <a:rPr lang="nl-BE" sz="1400" dirty="0">
                <a:solidFill>
                  <a:schemeClr val="accent3"/>
                </a:solidFill>
                <a:hlinkClick r:id="rId3"/>
              </a:rPr>
              <a:t>://</a:t>
            </a:r>
            <a:r>
              <a:rPr lang="nl-BE" sz="1400" dirty="0" smtClean="0">
                <a:solidFill>
                  <a:schemeClr val="accent3"/>
                </a:solidFill>
                <a:hlinkClick r:id="rId3"/>
              </a:rPr>
              <a:t>www.nordicsemi.com/eng/Products/2.4GHz-RF/nRF24L01</a:t>
            </a:r>
            <a:endParaRPr lang="nl-BE" sz="1400" dirty="0" smtClean="0">
              <a:solidFill>
                <a:schemeClr val="accent3"/>
              </a:solidFill>
            </a:endParaRPr>
          </a:p>
          <a:p>
            <a:pPr marL="0" indent="0" eaLnBrk="1" hangingPunct="1">
              <a:buNone/>
            </a:pPr>
            <a:endParaRPr lang="nl-BE" sz="2800" dirty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67722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293096"/>
            <a:ext cx="2557647" cy="231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JL-RECHTS 7"/>
          <p:cNvSpPr/>
          <p:nvPr/>
        </p:nvSpPr>
        <p:spPr>
          <a:xfrm>
            <a:off x="7020272" y="573325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57" y="6136480"/>
            <a:ext cx="14573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60" y="6113859"/>
            <a:ext cx="19907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chte verbindingslijn 4"/>
          <p:cNvCxnSpPr/>
          <p:nvPr/>
        </p:nvCxnSpPr>
        <p:spPr>
          <a:xfrm>
            <a:off x="5220072" y="2924944"/>
            <a:ext cx="0" cy="3816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4028261" y="533362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2.476Ghz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512" y="106880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nl-BE" kern="0" dirty="0" err="1" smtClean="0">
                <a:solidFill>
                  <a:schemeClr val="accent3"/>
                </a:solidFill>
              </a:rPr>
              <a:t>Friis</a:t>
            </a:r>
            <a:r>
              <a:rPr lang="nl-BE" kern="0" dirty="0" smtClean="0">
                <a:solidFill>
                  <a:schemeClr val="accent3"/>
                </a:solidFill>
              </a:rPr>
              <a:t> transmission </a:t>
            </a:r>
            <a:r>
              <a:rPr lang="nl-BE" kern="0" dirty="0" err="1" smtClean="0">
                <a:solidFill>
                  <a:schemeClr val="accent3"/>
                </a:solidFill>
              </a:rPr>
              <a:t>equation</a:t>
            </a:r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r>
              <a:rPr lang="nl-BE" kern="0" dirty="0" err="1" smtClean="0">
                <a:solidFill>
                  <a:schemeClr val="accent3"/>
                </a:solidFill>
              </a:rPr>
              <a:t>Receive</a:t>
            </a:r>
            <a:r>
              <a:rPr lang="nl-BE" kern="0" dirty="0" smtClean="0">
                <a:solidFill>
                  <a:schemeClr val="accent3"/>
                </a:solidFill>
              </a:rPr>
              <a:t> power </a:t>
            </a:r>
            <a:r>
              <a:rPr lang="nl-BE" kern="0" dirty="0" err="1" smtClean="0">
                <a:solidFill>
                  <a:schemeClr val="accent3"/>
                </a:solidFill>
              </a:rPr>
              <a:t>increase</a:t>
            </a:r>
            <a:r>
              <a:rPr lang="nl-BE" kern="0" dirty="0" smtClean="0">
                <a:solidFill>
                  <a:schemeClr val="accent3"/>
                </a:solidFill>
              </a:rPr>
              <a:t> </a:t>
            </a:r>
            <a:r>
              <a:rPr lang="nl-BE" kern="0" dirty="0" err="1" smtClean="0">
                <a:solidFill>
                  <a:schemeClr val="accent3"/>
                </a:solidFill>
              </a:rPr>
              <a:t>by</a:t>
            </a:r>
            <a:r>
              <a:rPr lang="nl-BE" kern="0" dirty="0" smtClean="0">
                <a:solidFill>
                  <a:schemeClr val="accent3"/>
                </a:solidFill>
              </a:rPr>
              <a:t> :</a:t>
            </a:r>
          </a:p>
          <a:p>
            <a:pPr lvl="1" eaLnBrk="1" hangingPunct="1"/>
            <a:r>
              <a:rPr lang="nl-BE" kern="0" dirty="0" err="1" smtClean="0">
                <a:solidFill>
                  <a:schemeClr val="accent3"/>
                </a:solidFill>
              </a:rPr>
              <a:t>Higher</a:t>
            </a:r>
            <a:r>
              <a:rPr lang="nl-BE" kern="0" dirty="0" smtClean="0">
                <a:solidFill>
                  <a:schemeClr val="accent3"/>
                </a:solidFill>
              </a:rPr>
              <a:t> TX power</a:t>
            </a:r>
          </a:p>
          <a:p>
            <a:pPr lvl="1" eaLnBrk="1" hangingPunct="1"/>
            <a:r>
              <a:rPr lang="nl-BE" kern="0" dirty="0" err="1" smtClean="0">
                <a:solidFill>
                  <a:schemeClr val="accent3"/>
                </a:solidFill>
              </a:rPr>
              <a:t>Better</a:t>
            </a:r>
            <a:r>
              <a:rPr lang="nl-BE" kern="0" dirty="0" smtClean="0">
                <a:solidFill>
                  <a:schemeClr val="accent3"/>
                </a:solidFill>
              </a:rPr>
              <a:t> </a:t>
            </a:r>
            <a:r>
              <a:rPr lang="nl-BE" kern="0" dirty="0" err="1" smtClean="0">
                <a:solidFill>
                  <a:schemeClr val="accent3"/>
                </a:solidFill>
              </a:rPr>
              <a:t>antennas</a:t>
            </a:r>
            <a:endParaRPr lang="nl-BE" kern="0" dirty="0" smtClean="0">
              <a:solidFill>
                <a:schemeClr val="accent3"/>
              </a:solidFill>
            </a:endParaRPr>
          </a:p>
          <a:p>
            <a:pPr lvl="1" eaLnBrk="1" hangingPunct="1"/>
            <a:r>
              <a:rPr lang="nl-BE" kern="0" dirty="0" err="1" smtClean="0">
                <a:solidFill>
                  <a:schemeClr val="accent3"/>
                </a:solidFill>
              </a:rPr>
              <a:t>Shorter</a:t>
            </a:r>
            <a:r>
              <a:rPr lang="nl-BE" kern="0" dirty="0" smtClean="0">
                <a:solidFill>
                  <a:schemeClr val="accent3"/>
                </a:solidFill>
              </a:rPr>
              <a:t> </a:t>
            </a:r>
            <a:r>
              <a:rPr lang="nl-BE" kern="0" dirty="0" err="1" smtClean="0">
                <a:solidFill>
                  <a:schemeClr val="accent3"/>
                </a:solidFill>
              </a:rPr>
              <a:t>distance</a:t>
            </a:r>
            <a:endParaRPr lang="nl-BE" kern="0" dirty="0" smtClean="0">
              <a:solidFill>
                <a:schemeClr val="accent3"/>
              </a:solidFill>
            </a:endParaRPr>
          </a:p>
          <a:p>
            <a:pPr lvl="1" eaLnBrk="1" hangingPunct="1"/>
            <a:r>
              <a:rPr lang="nl-BE" kern="0" dirty="0" err="1" smtClean="0">
                <a:solidFill>
                  <a:schemeClr val="accent3"/>
                </a:solidFill>
              </a:rPr>
              <a:t>Lower</a:t>
            </a:r>
            <a:r>
              <a:rPr lang="nl-BE" kern="0" dirty="0" smtClean="0">
                <a:solidFill>
                  <a:schemeClr val="accent3"/>
                </a:solidFill>
              </a:rPr>
              <a:t> </a:t>
            </a:r>
            <a:r>
              <a:rPr lang="nl-BE" kern="0" dirty="0" err="1" smtClean="0">
                <a:solidFill>
                  <a:schemeClr val="accent3"/>
                </a:solidFill>
              </a:rPr>
              <a:t>frequency</a:t>
            </a:r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  <a:p>
            <a:pPr eaLnBrk="1" hangingPunct="1"/>
            <a:endParaRPr lang="nl-BE" kern="0" dirty="0" smtClean="0">
              <a:solidFill>
                <a:schemeClr val="accent3"/>
              </a:solidFill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About</a:t>
            </a:r>
            <a:r>
              <a:rPr lang="nl-BE" dirty="0" smtClean="0">
                <a:solidFill>
                  <a:schemeClr val="bg1"/>
                </a:solidFill>
              </a:rPr>
              <a:t> RF : </a:t>
            </a:r>
            <a:r>
              <a:rPr lang="nl-BE" dirty="0" err="1" smtClean="0">
                <a:solidFill>
                  <a:schemeClr val="bg1"/>
                </a:solidFill>
              </a:rPr>
              <a:t>path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losses</a:t>
            </a:r>
            <a:endParaRPr lang="nl-BE" dirty="0" smtClean="0">
              <a:solidFill>
                <a:schemeClr val="bg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94" y="1700808"/>
            <a:ext cx="3744416" cy="225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580083"/>
            <a:ext cx="1104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JL-RECHTS 1"/>
          <p:cNvSpPr/>
          <p:nvPr/>
        </p:nvSpPr>
        <p:spPr>
          <a:xfrm>
            <a:off x="5076056" y="5229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6284540" y="4471385"/>
            <a:ext cx="2520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rgbClr val="FF0000"/>
                </a:solidFill>
              </a:rPr>
              <a:t>* Power</a:t>
            </a:r>
            <a:br>
              <a:rPr lang="nl-BE" sz="2800" dirty="0" smtClean="0">
                <a:solidFill>
                  <a:srgbClr val="FF0000"/>
                </a:solidFill>
              </a:rPr>
            </a:br>
            <a:r>
              <a:rPr lang="nl-BE" sz="2800" dirty="0" smtClean="0">
                <a:solidFill>
                  <a:srgbClr val="FF0000"/>
                </a:solidFill>
              </a:rPr>
              <a:t>* ANTENNE</a:t>
            </a:r>
          </a:p>
          <a:p>
            <a:r>
              <a:rPr lang="nl-BE" sz="2800" dirty="0" smtClean="0">
                <a:solidFill>
                  <a:srgbClr val="FF0000"/>
                </a:solidFill>
              </a:rPr>
              <a:t>* Control </a:t>
            </a:r>
            <a:r>
              <a:rPr lang="nl-BE" sz="2800" dirty="0" err="1" smtClean="0">
                <a:solidFill>
                  <a:srgbClr val="FF0000"/>
                </a:solidFill>
              </a:rPr>
              <a:t>distance</a:t>
            </a:r>
            <a:endParaRPr lang="nl-BE" sz="2800" dirty="0" smtClean="0">
              <a:solidFill>
                <a:srgbClr val="FF0000"/>
              </a:solidFill>
            </a:endParaRPr>
          </a:p>
          <a:p>
            <a:r>
              <a:rPr lang="nl-BE" sz="2800" dirty="0">
                <a:solidFill>
                  <a:srgbClr val="FF0000"/>
                </a:solidFill>
              </a:rPr>
              <a:t>(</a:t>
            </a:r>
            <a:r>
              <a:rPr lang="nl-BE" sz="2800" dirty="0" smtClean="0">
                <a:solidFill>
                  <a:srgbClr val="FF0000"/>
                </a:solidFill>
              </a:rPr>
              <a:t>MESHING) 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5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Todo</a:t>
            </a:r>
            <a:r>
              <a:rPr lang="nl-BE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Nodes</a:t>
            </a:r>
            <a:r>
              <a:rPr lang="nl-BE" sz="2800" dirty="0" smtClean="0">
                <a:solidFill>
                  <a:schemeClr val="accent3"/>
                </a:solidFill>
              </a:rPr>
              <a:t> :</a:t>
            </a:r>
          </a:p>
          <a:p>
            <a:pPr lvl="1" eaLnBrk="1" hangingPunct="1"/>
            <a:r>
              <a:rPr lang="nl-BE" sz="2400" dirty="0" smtClean="0">
                <a:solidFill>
                  <a:schemeClr val="accent3"/>
                </a:solidFill>
              </a:rPr>
              <a:t>Design :</a:t>
            </a:r>
          </a:p>
          <a:p>
            <a:pPr lvl="2" eaLnBrk="1" hangingPunct="1"/>
            <a:r>
              <a:rPr lang="nl-BE" sz="1800" dirty="0" smtClean="0">
                <a:solidFill>
                  <a:schemeClr val="accent3"/>
                </a:solidFill>
              </a:rPr>
              <a:t>OTA</a:t>
            </a:r>
          </a:p>
          <a:p>
            <a:pPr lvl="2" eaLnBrk="1" hangingPunct="1"/>
            <a:r>
              <a:rPr lang="nl-BE" sz="1800" dirty="0" err="1">
                <a:solidFill>
                  <a:schemeClr val="accent3"/>
                </a:solidFill>
              </a:rPr>
              <a:t>e</a:t>
            </a:r>
            <a:r>
              <a:rPr lang="nl-BE" sz="1800" dirty="0" err="1" smtClean="0">
                <a:solidFill>
                  <a:schemeClr val="accent3"/>
                </a:solidFill>
              </a:rPr>
              <a:t>ncryption</a:t>
            </a:r>
            <a:r>
              <a:rPr lang="nl-BE" sz="1800" dirty="0" smtClean="0">
                <a:solidFill>
                  <a:schemeClr val="accent3"/>
                </a:solidFill>
              </a:rPr>
              <a:t>,</a:t>
            </a:r>
          </a:p>
          <a:p>
            <a:pPr lvl="2" eaLnBrk="1" hangingPunct="1"/>
            <a:r>
              <a:rPr lang="nl-BE" sz="1800" dirty="0" err="1" smtClean="0">
                <a:solidFill>
                  <a:schemeClr val="accent3"/>
                </a:solidFill>
              </a:rPr>
              <a:t>Proto</a:t>
            </a:r>
            <a:r>
              <a:rPr lang="nl-BE" sz="1800" dirty="0" smtClean="0">
                <a:solidFill>
                  <a:schemeClr val="accent3"/>
                </a:solidFill>
              </a:rPr>
              <a:t> PCB -&gt; </a:t>
            </a:r>
            <a:r>
              <a:rPr lang="nl-BE" sz="1800" dirty="0" err="1" smtClean="0">
                <a:solidFill>
                  <a:schemeClr val="accent3"/>
                </a:solidFill>
              </a:rPr>
              <a:t>fab</a:t>
            </a:r>
            <a:endParaRPr lang="nl-BE" sz="1800" dirty="0" smtClean="0">
              <a:solidFill>
                <a:schemeClr val="accent3"/>
              </a:solidFill>
            </a:endParaRPr>
          </a:p>
          <a:p>
            <a:pPr lvl="1" eaLnBrk="1" hangingPunct="1"/>
            <a:r>
              <a:rPr lang="nl-BE" sz="2400" dirty="0" err="1" smtClean="0">
                <a:solidFill>
                  <a:schemeClr val="accent3"/>
                </a:solidFill>
              </a:rPr>
              <a:t>Proto</a:t>
            </a:r>
            <a:r>
              <a:rPr lang="nl-BE" sz="2400" dirty="0">
                <a:solidFill>
                  <a:schemeClr val="accent3"/>
                </a:solidFill>
              </a:rPr>
              <a:t> </a:t>
            </a:r>
            <a:r>
              <a:rPr lang="nl-BE" sz="2400" dirty="0" smtClean="0">
                <a:solidFill>
                  <a:schemeClr val="accent3"/>
                </a:solidFill>
              </a:rPr>
              <a:t>:</a:t>
            </a:r>
          </a:p>
          <a:p>
            <a:pPr lvl="2" eaLnBrk="1" hangingPunct="1"/>
            <a:r>
              <a:rPr lang="nl-BE" sz="1800" dirty="0" smtClean="0">
                <a:solidFill>
                  <a:schemeClr val="accent3"/>
                </a:solidFill>
              </a:rPr>
              <a:t>mailbox, </a:t>
            </a:r>
            <a:r>
              <a:rPr lang="nl-BE" sz="1800" dirty="0" err="1" smtClean="0">
                <a:solidFill>
                  <a:schemeClr val="accent3"/>
                </a:solidFill>
              </a:rPr>
              <a:t>doorbell</a:t>
            </a:r>
            <a:r>
              <a:rPr lang="nl-BE" sz="1800" dirty="0" smtClean="0">
                <a:solidFill>
                  <a:schemeClr val="accent3"/>
                </a:solidFill>
              </a:rPr>
              <a:t>,</a:t>
            </a:r>
          </a:p>
          <a:p>
            <a:pPr lvl="2" eaLnBrk="1" hangingPunct="1"/>
            <a:r>
              <a:rPr lang="nl-BE" sz="1800" dirty="0">
                <a:solidFill>
                  <a:schemeClr val="accent3"/>
                </a:solidFill>
              </a:rPr>
              <a:t>s</a:t>
            </a:r>
            <a:r>
              <a:rPr lang="nl-BE" sz="1800" dirty="0" smtClean="0">
                <a:solidFill>
                  <a:schemeClr val="accent3"/>
                </a:solidFill>
              </a:rPr>
              <a:t>mart CV,PIR,</a:t>
            </a:r>
          </a:p>
          <a:p>
            <a:pPr lvl="2" eaLnBrk="1" hangingPunct="1"/>
            <a:r>
              <a:rPr lang="nl-BE" sz="1800" dirty="0" smtClean="0">
                <a:solidFill>
                  <a:schemeClr val="accent3"/>
                </a:solidFill>
              </a:rPr>
              <a:t>garage, light, …</a:t>
            </a:r>
          </a:p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Debug/test : Wifi </a:t>
            </a:r>
            <a:r>
              <a:rPr lang="nl-BE" sz="2800" dirty="0" err="1" smtClean="0">
                <a:solidFill>
                  <a:schemeClr val="accent3"/>
                </a:solidFill>
              </a:rPr>
              <a:t>sniffer</a:t>
            </a:r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Gateway : </a:t>
            </a:r>
            <a:r>
              <a:rPr lang="nl-BE" sz="2800" dirty="0" err="1" smtClean="0">
                <a:solidFill>
                  <a:schemeClr val="accent3"/>
                </a:solidFill>
              </a:rPr>
              <a:t>multi</a:t>
            </a:r>
            <a:r>
              <a:rPr lang="nl-BE" sz="2800" dirty="0" smtClean="0">
                <a:solidFill>
                  <a:schemeClr val="accent3"/>
                </a:solidFill>
              </a:rPr>
              <a:t>-RF / ESP8266</a:t>
            </a:r>
          </a:p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 Controller </a:t>
            </a:r>
            <a:r>
              <a:rPr lang="nl-BE" sz="2800" dirty="0" smtClean="0">
                <a:solidFill>
                  <a:schemeClr val="accent3"/>
                </a:solidFill>
              </a:rPr>
              <a:t>: </a:t>
            </a:r>
            <a:r>
              <a:rPr lang="nl-BE" sz="2800" dirty="0" err="1" smtClean="0">
                <a:solidFill>
                  <a:schemeClr val="accent3"/>
                </a:solidFill>
              </a:rPr>
              <a:t>rules</a:t>
            </a:r>
            <a:r>
              <a:rPr lang="nl-BE" sz="2800" dirty="0" smtClean="0">
                <a:solidFill>
                  <a:schemeClr val="accent3"/>
                </a:solidFill>
              </a:rPr>
              <a:t>, </a:t>
            </a:r>
            <a:r>
              <a:rPr lang="nl-BE" sz="2800" dirty="0" err="1" smtClean="0">
                <a:solidFill>
                  <a:schemeClr val="accent3"/>
                </a:solidFill>
              </a:rPr>
              <a:t>rules</a:t>
            </a:r>
            <a:r>
              <a:rPr lang="nl-BE" sz="2800" dirty="0" smtClean="0">
                <a:solidFill>
                  <a:schemeClr val="accent3"/>
                </a:solidFill>
              </a:rPr>
              <a:t>, </a:t>
            </a:r>
            <a:r>
              <a:rPr lang="nl-BE" sz="2800" dirty="0" err="1" smtClean="0">
                <a:solidFill>
                  <a:schemeClr val="accent3"/>
                </a:solidFill>
              </a:rPr>
              <a:t>rules</a:t>
            </a:r>
            <a:r>
              <a:rPr lang="nl-BE" sz="2800" dirty="0" smtClean="0">
                <a:solidFill>
                  <a:schemeClr val="accent3"/>
                </a:solidFill>
              </a:rPr>
              <a:t>…</a:t>
            </a:r>
          </a:p>
          <a:p>
            <a:pPr lvl="1" eaLnBrk="1" hangingPunct="1"/>
            <a:endParaRPr lang="nl-BE" sz="2400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pic>
        <p:nvPicPr>
          <p:cNvPr id="1026" name="Picture 2" descr="http://thumbs.dreamstime.com/x/todo-list-138389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3416334" cy="374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Interested</a:t>
            </a:r>
            <a:r>
              <a:rPr lang="nl-BE" dirty="0" smtClean="0">
                <a:solidFill>
                  <a:schemeClr val="bg1"/>
                </a:solidFill>
              </a:rPr>
              <a:t> in …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pPr eaLnBrk="1" hangingPunct="1"/>
            <a:r>
              <a:rPr lang="nl-BE" sz="2400" dirty="0" err="1" smtClean="0">
                <a:solidFill>
                  <a:schemeClr val="accent3"/>
                </a:solidFill>
              </a:rPr>
              <a:t>Which</a:t>
            </a:r>
            <a:r>
              <a:rPr lang="nl-BE" sz="2400" dirty="0" smtClean="0">
                <a:solidFill>
                  <a:schemeClr val="accent3"/>
                </a:solidFill>
              </a:rPr>
              <a:t> sensor node do </a:t>
            </a:r>
            <a:r>
              <a:rPr lang="nl-BE" sz="2400" dirty="0" err="1" smtClean="0">
                <a:solidFill>
                  <a:schemeClr val="accent3"/>
                </a:solidFill>
              </a:rPr>
              <a:t>you</a:t>
            </a:r>
            <a:r>
              <a:rPr lang="nl-BE" sz="2400" dirty="0" smtClean="0">
                <a:solidFill>
                  <a:schemeClr val="accent3"/>
                </a:solidFill>
              </a:rPr>
              <a:t> want </a:t>
            </a:r>
            <a:r>
              <a:rPr lang="nl-BE" sz="2400" dirty="0" err="1" smtClean="0">
                <a:solidFill>
                  <a:schemeClr val="accent3"/>
                </a:solidFill>
              </a:rPr>
              <a:t>to</a:t>
            </a:r>
            <a:r>
              <a:rPr lang="nl-BE" sz="2400" dirty="0" smtClean="0">
                <a:solidFill>
                  <a:schemeClr val="accent3"/>
                </a:solidFill>
              </a:rPr>
              <a:t> </a:t>
            </a:r>
            <a:r>
              <a:rPr lang="nl-BE" sz="2400" dirty="0" err="1" smtClean="0">
                <a:solidFill>
                  <a:schemeClr val="accent3"/>
                </a:solidFill>
              </a:rPr>
              <a:t>build</a:t>
            </a:r>
            <a:r>
              <a:rPr lang="nl-BE" sz="2400" dirty="0" smtClean="0">
                <a:solidFill>
                  <a:schemeClr val="accent3"/>
                </a:solidFill>
              </a:rPr>
              <a:t> ?</a:t>
            </a:r>
          </a:p>
          <a:p>
            <a:pPr eaLnBrk="1" hangingPunct="1"/>
            <a:r>
              <a:rPr lang="nl-BE" sz="2400" dirty="0" err="1" smtClean="0">
                <a:solidFill>
                  <a:schemeClr val="accent3"/>
                </a:solidFill>
              </a:rPr>
              <a:t>WSN@work</a:t>
            </a:r>
            <a:r>
              <a:rPr lang="nl-BE" sz="2400" dirty="0" smtClean="0">
                <a:solidFill>
                  <a:schemeClr val="accent3"/>
                </a:solidFill>
              </a:rPr>
              <a:t> ?</a:t>
            </a:r>
          </a:p>
          <a:p>
            <a:pPr eaLnBrk="1" hangingPunct="1"/>
            <a:endParaRPr lang="nl-BE" sz="2400" dirty="0" smtClean="0">
              <a:solidFill>
                <a:schemeClr val="accent3"/>
              </a:solidFill>
            </a:endParaRPr>
          </a:p>
          <a:p>
            <a:pPr eaLnBrk="1" hangingPunct="1"/>
            <a:endParaRPr lang="nl-BE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7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Facts</a:t>
            </a:r>
            <a:r>
              <a:rPr lang="nl-BE" dirty="0" smtClean="0">
                <a:solidFill>
                  <a:schemeClr val="bg1"/>
                </a:solidFill>
              </a:rPr>
              <a:t> … </a:t>
            </a:r>
            <a:r>
              <a:rPr lang="nl-BE" sz="2400" dirty="0" err="1" smtClean="0">
                <a:solidFill>
                  <a:schemeClr val="bg1"/>
                </a:solidFill>
              </a:rPr>
              <a:t>weather</a:t>
            </a:r>
            <a:endParaRPr lang="nl-BE" sz="24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1"/>
            <a:ext cx="3068563" cy="428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70994"/>
            <a:ext cx="2619321" cy="440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861048"/>
            <a:ext cx="2635543" cy="284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4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Facts</a:t>
            </a:r>
            <a:r>
              <a:rPr lang="nl-BE" dirty="0" smtClean="0">
                <a:solidFill>
                  <a:schemeClr val="bg1"/>
                </a:solidFill>
              </a:rPr>
              <a:t> … </a:t>
            </a:r>
            <a:r>
              <a:rPr lang="nl-BE" sz="2400" dirty="0" smtClean="0">
                <a:solidFill>
                  <a:schemeClr val="bg1"/>
                </a:solidFill>
              </a:rPr>
              <a:t>light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73061"/>
            <a:ext cx="4399332" cy="315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" y="1196752"/>
            <a:ext cx="370206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207815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6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Facts</a:t>
            </a:r>
            <a:r>
              <a:rPr lang="nl-BE" dirty="0" smtClean="0">
                <a:solidFill>
                  <a:schemeClr val="bg1"/>
                </a:solidFill>
              </a:rPr>
              <a:t> …</a:t>
            </a:r>
            <a:r>
              <a:rPr lang="nl-BE" sz="2400" dirty="0" smtClean="0">
                <a:solidFill>
                  <a:schemeClr val="bg1"/>
                </a:solidFill>
              </a:rPr>
              <a:t>smart </a:t>
            </a:r>
            <a:r>
              <a:rPr lang="nl-BE" sz="2400" dirty="0" err="1" smtClean="0">
                <a:solidFill>
                  <a:schemeClr val="bg1"/>
                </a:solidFill>
              </a:rPr>
              <a:t>cars</a:t>
            </a:r>
            <a:r>
              <a:rPr lang="nl-BE" sz="2400" dirty="0" smtClean="0">
                <a:solidFill>
                  <a:schemeClr val="bg1"/>
                </a:solidFill>
              </a:rPr>
              <a:t>, </a:t>
            </a:r>
            <a:r>
              <a:rPr lang="nl-BE" sz="2400" dirty="0" err="1" smtClean="0">
                <a:solidFill>
                  <a:schemeClr val="bg1"/>
                </a:solidFill>
              </a:rPr>
              <a:t>watch</a:t>
            </a:r>
            <a:r>
              <a:rPr lang="nl-BE" sz="2400" dirty="0" smtClean="0">
                <a:solidFill>
                  <a:schemeClr val="bg1"/>
                </a:solidFill>
              </a:rPr>
              <a:t>…</a:t>
            </a:r>
            <a:r>
              <a:rPr lang="nl-BE" sz="2400" dirty="0" err="1" smtClean="0">
                <a:solidFill>
                  <a:schemeClr val="bg1"/>
                </a:solidFill>
              </a:rPr>
              <a:t>etc</a:t>
            </a:r>
            <a:endParaRPr lang="nl-BE" sz="2400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8293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81292"/>
            <a:ext cx="5906244" cy="39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al 1"/>
          <p:cNvSpPr/>
          <p:nvPr/>
        </p:nvSpPr>
        <p:spPr>
          <a:xfrm>
            <a:off x="1619672" y="1539081"/>
            <a:ext cx="309634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6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err="1" smtClean="0">
                <a:solidFill>
                  <a:schemeClr val="bg1"/>
                </a:solidFill>
              </a:rPr>
              <a:t>What</a:t>
            </a:r>
            <a:r>
              <a:rPr lang="nl-BE" dirty="0" smtClean="0">
                <a:solidFill>
                  <a:schemeClr val="bg1"/>
                </a:solidFill>
              </a:rPr>
              <a:t> does </a:t>
            </a:r>
            <a:r>
              <a:rPr lang="nl-BE" dirty="0" err="1" smtClean="0">
                <a:solidFill>
                  <a:schemeClr val="bg1"/>
                </a:solidFill>
              </a:rPr>
              <a:t>IoT</a:t>
            </a:r>
            <a:r>
              <a:rPr lang="nl-BE" dirty="0" smtClean="0">
                <a:solidFill>
                  <a:schemeClr val="bg1"/>
                </a:solidFill>
              </a:rPr>
              <a:t> means </a:t>
            </a:r>
            <a:r>
              <a:rPr lang="nl-BE" dirty="0" err="1" smtClean="0">
                <a:solidFill>
                  <a:schemeClr val="bg1"/>
                </a:solidFill>
              </a:rPr>
              <a:t>for</a:t>
            </a:r>
            <a:r>
              <a:rPr lang="nl-BE" dirty="0" smtClean="0">
                <a:solidFill>
                  <a:schemeClr val="bg1"/>
                </a:solidFill>
              </a:rPr>
              <a:t> me?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/>
          <a:lstStyle/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It is </a:t>
            </a:r>
            <a:r>
              <a:rPr lang="nl-BE" sz="2800" dirty="0" err="1" smtClean="0">
                <a:solidFill>
                  <a:schemeClr val="accent3"/>
                </a:solidFill>
              </a:rPr>
              <a:t>reality</a:t>
            </a:r>
            <a:r>
              <a:rPr lang="nl-BE" sz="2800" dirty="0" smtClean="0">
                <a:solidFill>
                  <a:schemeClr val="accent3"/>
                </a:solidFill>
              </a:rPr>
              <a:t> … </a:t>
            </a:r>
            <a:r>
              <a:rPr lang="nl-BE" sz="2800" dirty="0" err="1">
                <a:solidFill>
                  <a:schemeClr val="accent3"/>
                </a:solidFill>
              </a:rPr>
              <a:t>b</a:t>
            </a:r>
            <a:r>
              <a:rPr lang="nl-BE" sz="2800" dirty="0" err="1" smtClean="0">
                <a:solidFill>
                  <a:schemeClr val="accent3"/>
                </a:solidFill>
              </a:rPr>
              <a:t>eing</a:t>
            </a:r>
            <a:r>
              <a:rPr lang="nl-BE" sz="2800" dirty="0" smtClean="0">
                <a:solidFill>
                  <a:schemeClr val="accent3"/>
                </a:solidFill>
              </a:rPr>
              <a:t> built </a:t>
            </a:r>
            <a:r>
              <a:rPr lang="nl-BE" sz="2800" dirty="0" err="1" smtClean="0">
                <a:solidFill>
                  <a:schemeClr val="accent3"/>
                </a:solidFill>
              </a:rPr>
              <a:t>today</a:t>
            </a:r>
            <a:endParaRPr lang="nl-BE" sz="2800" dirty="0" smtClean="0">
              <a:solidFill>
                <a:schemeClr val="accent3"/>
              </a:solidFill>
            </a:endParaRPr>
          </a:p>
          <a:p>
            <a:pPr eaLnBrk="1" hangingPunct="1"/>
            <a:r>
              <a:rPr lang="nl-BE" sz="2800" dirty="0" err="1" smtClean="0">
                <a:solidFill>
                  <a:schemeClr val="accent3"/>
                </a:solidFill>
              </a:rPr>
              <a:t>All</a:t>
            </a:r>
            <a:r>
              <a:rPr lang="nl-BE" sz="2800" dirty="0" smtClean="0">
                <a:solidFill>
                  <a:schemeClr val="accent3"/>
                </a:solidFill>
              </a:rPr>
              <a:t> different type of </a:t>
            </a:r>
            <a:r>
              <a:rPr lang="nl-BE" sz="2800" dirty="0" err="1" smtClean="0">
                <a:solidFill>
                  <a:schemeClr val="accent3"/>
                </a:solidFill>
              </a:rPr>
              <a:t>things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connected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to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the</a:t>
            </a:r>
            <a:r>
              <a:rPr lang="nl-BE" sz="2800" dirty="0" smtClean="0">
                <a:solidFill>
                  <a:schemeClr val="accent3"/>
                </a:solidFill>
              </a:rPr>
              <a:t> internet …</a:t>
            </a:r>
          </a:p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But </a:t>
            </a:r>
            <a:r>
              <a:rPr lang="nl-BE" sz="2800" dirty="0" err="1" smtClean="0">
                <a:solidFill>
                  <a:schemeClr val="accent3"/>
                </a:solidFill>
              </a:rPr>
              <a:t>basically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it</a:t>
            </a:r>
            <a:r>
              <a:rPr lang="nl-BE" sz="2800" dirty="0" smtClean="0">
                <a:solidFill>
                  <a:schemeClr val="accent3"/>
                </a:solidFill>
              </a:rPr>
              <a:t> is </a:t>
            </a:r>
            <a:r>
              <a:rPr lang="nl-BE" sz="2800" dirty="0" err="1" smtClean="0">
                <a:solidFill>
                  <a:schemeClr val="accent3"/>
                </a:solidFill>
              </a:rPr>
              <a:t>about</a:t>
            </a:r>
            <a:r>
              <a:rPr lang="nl-BE" sz="2800" dirty="0" smtClean="0">
                <a:solidFill>
                  <a:schemeClr val="accent3"/>
                </a:solidFill>
              </a:rPr>
              <a:t>:</a:t>
            </a:r>
          </a:p>
          <a:p>
            <a:pPr lvl="2" eaLnBrk="1" hangingPunct="1"/>
            <a:r>
              <a:rPr lang="nl-BE" sz="2000" u="sng" dirty="0">
                <a:solidFill>
                  <a:schemeClr val="accent3"/>
                </a:solidFill>
              </a:rPr>
              <a:t>d</a:t>
            </a:r>
            <a:r>
              <a:rPr lang="nl-BE" sz="2000" u="sng" dirty="0" smtClean="0">
                <a:solidFill>
                  <a:schemeClr val="accent3"/>
                </a:solidFill>
              </a:rPr>
              <a:t>ata</a:t>
            </a:r>
            <a:r>
              <a:rPr lang="nl-BE" sz="2000" dirty="0" smtClean="0">
                <a:solidFill>
                  <a:schemeClr val="accent3"/>
                </a:solidFill>
              </a:rPr>
              <a:t>,</a:t>
            </a:r>
          </a:p>
          <a:p>
            <a:pPr lvl="2" eaLnBrk="1" hangingPunct="1"/>
            <a:r>
              <a:rPr lang="nl-BE" sz="2000" u="sng" dirty="0" err="1">
                <a:solidFill>
                  <a:schemeClr val="accent3"/>
                </a:solidFill>
              </a:rPr>
              <a:t>n</a:t>
            </a:r>
            <a:r>
              <a:rPr lang="nl-BE" sz="2000" u="sng" dirty="0" err="1" smtClean="0">
                <a:solidFill>
                  <a:schemeClr val="accent3"/>
                </a:solidFill>
              </a:rPr>
              <a:t>etworking</a:t>
            </a:r>
            <a:r>
              <a:rPr lang="nl-BE" sz="2000" dirty="0" smtClean="0">
                <a:solidFill>
                  <a:schemeClr val="accent3"/>
                </a:solidFill>
              </a:rPr>
              <a:t>,</a:t>
            </a:r>
          </a:p>
          <a:p>
            <a:pPr lvl="2" eaLnBrk="1" hangingPunct="1"/>
            <a:r>
              <a:rPr lang="nl-BE" sz="2000" dirty="0" err="1">
                <a:solidFill>
                  <a:schemeClr val="accent3"/>
                </a:solidFill>
              </a:rPr>
              <a:t>m</a:t>
            </a:r>
            <a:r>
              <a:rPr lang="nl-BE" sz="2000" dirty="0" err="1" smtClean="0">
                <a:solidFill>
                  <a:schemeClr val="accent3"/>
                </a:solidFill>
              </a:rPr>
              <a:t>easuring</a:t>
            </a:r>
            <a:r>
              <a:rPr lang="nl-BE" sz="2000" dirty="0" smtClean="0">
                <a:solidFill>
                  <a:schemeClr val="accent3"/>
                </a:solidFill>
              </a:rPr>
              <a:t> (via </a:t>
            </a:r>
            <a:r>
              <a:rPr lang="nl-BE" sz="2000" u="sng" dirty="0" smtClean="0">
                <a:solidFill>
                  <a:schemeClr val="accent3"/>
                </a:solidFill>
              </a:rPr>
              <a:t>sensors</a:t>
            </a:r>
            <a:r>
              <a:rPr lang="nl-BE" sz="2000" dirty="0" smtClean="0">
                <a:solidFill>
                  <a:schemeClr val="accent3"/>
                </a:solidFill>
              </a:rPr>
              <a:t>) </a:t>
            </a:r>
            <a:r>
              <a:rPr lang="nl-BE" sz="2000" dirty="0" err="1" smtClean="0">
                <a:solidFill>
                  <a:schemeClr val="accent3"/>
                </a:solidFill>
              </a:rPr>
              <a:t>and</a:t>
            </a:r>
            <a:r>
              <a:rPr lang="nl-BE" sz="2000" dirty="0" smtClean="0">
                <a:solidFill>
                  <a:schemeClr val="accent3"/>
                </a:solidFill>
              </a:rPr>
              <a:t> controlling (</a:t>
            </a:r>
            <a:r>
              <a:rPr lang="nl-BE" sz="2000" dirty="0" err="1" smtClean="0">
                <a:solidFill>
                  <a:schemeClr val="accent3"/>
                </a:solidFill>
              </a:rPr>
              <a:t>through</a:t>
            </a:r>
            <a:r>
              <a:rPr lang="nl-BE" sz="2000" dirty="0" smtClean="0">
                <a:solidFill>
                  <a:schemeClr val="accent3"/>
                </a:solidFill>
              </a:rPr>
              <a:t> </a:t>
            </a:r>
            <a:r>
              <a:rPr lang="nl-BE" sz="2000" u="sng" dirty="0" err="1" smtClean="0">
                <a:solidFill>
                  <a:schemeClr val="accent3"/>
                </a:solidFill>
              </a:rPr>
              <a:t>actuators</a:t>
            </a:r>
            <a:r>
              <a:rPr lang="nl-BE" sz="2000" dirty="0" smtClean="0">
                <a:solidFill>
                  <a:schemeClr val="accent3"/>
                </a:solidFill>
              </a:rPr>
              <a:t>)</a:t>
            </a:r>
          </a:p>
          <a:p>
            <a:pPr eaLnBrk="1" hangingPunct="1"/>
            <a:r>
              <a:rPr lang="nl-BE" sz="2800" dirty="0" smtClean="0">
                <a:solidFill>
                  <a:schemeClr val="accent3"/>
                </a:solidFill>
              </a:rPr>
              <a:t>…</a:t>
            </a:r>
            <a:r>
              <a:rPr lang="nl-BE" sz="2800" dirty="0" err="1" smtClean="0">
                <a:solidFill>
                  <a:schemeClr val="accent3"/>
                </a:solidFill>
              </a:rPr>
              <a:t>it</a:t>
            </a:r>
            <a:r>
              <a:rPr lang="nl-BE" sz="2800" dirty="0" smtClean="0">
                <a:solidFill>
                  <a:schemeClr val="accent3"/>
                </a:solidFill>
              </a:rPr>
              <a:t> is/</a:t>
            </a:r>
            <a:r>
              <a:rPr lang="nl-BE" sz="2800" dirty="0" err="1" smtClean="0">
                <a:solidFill>
                  <a:schemeClr val="accent3"/>
                </a:solidFill>
              </a:rPr>
              <a:t>will</a:t>
            </a:r>
            <a:r>
              <a:rPr lang="nl-BE" sz="2800" dirty="0" smtClean="0">
                <a:solidFill>
                  <a:schemeClr val="accent3"/>
                </a:solidFill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</a:rPr>
              <a:t>changing</a:t>
            </a:r>
            <a:r>
              <a:rPr lang="nl-BE" sz="2800" dirty="0" smtClean="0">
                <a:solidFill>
                  <a:schemeClr val="accent3"/>
                </a:solidFill>
              </a:rPr>
              <a:t>/change </a:t>
            </a:r>
            <a:r>
              <a:rPr lang="nl-BE" sz="2800" dirty="0" err="1" smtClean="0">
                <a:solidFill>
                  <a:schemeClr val="accent3"/>
                </a:solidFill>
              </a:rPr>
              <a:t>the</a:t>
            </a:r>
            <a:r>
              <a:rPr lang="nl-BE" sz="2800" dirty="0" smtClean="0">
                <a:solidFill>
                  <a:schemeClr val="accent3"/>
                </a:solidFill>
              </a:rPr>
              <a:t> way </a:t>
            </a:r>
            <a:r>
              <a:rPr lang="nl-BE" sz="2800" dirty="0" err="1" smtClean="0">
                <a:solidFill>
                  <a:schemeClr val="accent3"/>
                </a:solidFill>
              </a:rPr>
              <a:t>we’re</a:t>
            </a:r>
            <a:r>
              <a:rPr lang="nl-BE" sz="2800" dirty="0" smtClean="0">
                <a:solidFill>
                  <a:schemeClr val="accent3"/>
                </a:solidFill>
              </a:rPr>
              <a:t> living</a:t>
            </a:r>
          </a:p>
          <a:p>
            <a:pPr eaLnBrk="1" hangingPunct="1"/>
            <a:endParaRPr lang="nl-BE" sz="2800" dirty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endParaRPr lang="nl-BE" sz="2800" dirty="0" smtClean="0">
              <a:solidFill>
                <a:schemeClr val="accent3"/>
              </a:solidFill>
            </a:endParaRPr>
          </a:p>
        </p:txBody>
      </p:sp>
      <p:sp>
        <p:nvSpPr>
          <p:cNvPr id="2" name="AutoShape 2" descr="http://files.softicons.com/download/web-icons/network-and-security-icons-by-artistsvalley/ico/Hot/Friend%20Smiley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4" descr="http://files.softicons.com/download/web-icons/network-and-security-icons-by-artistsvalley/ico/Hot/Friend%20Smiley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6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Home </a:t>
            </a:r>
            <a:r>
              <a:rPr lang="nl-BE" dirty="0" err="1" smtClean="0">
                <a:solidFill>
                  <a:schemeClr val="bg1"/>
                </a:solidFill>
              </a:rPr>
              <a:t>automation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protocols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>
                <a:solidFill>
                  <a:schemeClr val="accent3"/>
                </a:solidFill>
              </a:rPr>
              <a:t>X10 : 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1975 / </a:t>
            </a:r>
            <a:r>
              <a:rPr lang="nl-BE" dirty="0" err="1" smtClean="0">
                <a:solidFill>
                  <a:schemeClr val="accent3"/>
                </a:solidFill>
              </a:rPr>
              <a:t>domotica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>
                <a:solidFill>
                  <a:schemeClr val="accent3"/>
                </a:solidFill>
              </a:rPr>
              <a:t>P</a:t>
            </a:r>
            <a:r>
              <a:rPr lang="nl-BE" dirty="0" smtClean="0">
                <a:solidFill>
                  <a:schemeClr val="accent3"/>
                </a:solidFill>
              </a:rPr>
              <a:t>ower line &amp; RF (433Mhz)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60 bps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Used</a:t>
            </a:r>
            <a:r>
              <a:rPr lang="nl-BE" dirty="0" smtClean="0">
                <a:solidFill>
                  <a:schemeClr val="accent3"/>
                </a:solidFill>
              </a:rPr>
              <a:t> EU : +</a:t>
            </a:r>
          </a:p>
          <a:p>
            <a:r>
              <a:rPr lang="nl-BE" dirty="0" smtClean="0">
                <a:solidFill>
                  <a:schemeClr val="accent3"/>
                </a:solidFill>
              </a:rPr>
              <a:t>UPB : (Universal powerline bus)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1999 / Powerline </a:t>
            </a:r>
            <a:r>
              <a:rPr lang="nl-BE" dirty="0" err="1" smtClean="0">
                <a:solidFill>
                  <a:schemeClr val="accent3"/>
                </a:solidFill>
              </a:rPr>
              <a:t>only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120 bps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Used</a:t>
            </a:r>
            <a:r>
              <a:rPr lang="nl-BE" dirty="0" smtClean="0">
                <a:solidFill>
                  <a:schemeClr val="accent3"/>
                </a:solidFill>
              </a:rPr>
              <a:t> EU : --</a:t>
            </a:r>
          </a:p>
          <a:p>
            <a:pPr lvl="1"/>
            <a:endParaRPr lang="nl-BE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44824"/>
            <a:ext cx="3043238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s://domogeeks.files.wordpress.com/2014/02/upb.jpg?w=6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46" y="4869160"/>
            <a:ext cx="2857500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7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dirty="0" smtClean="0">
                <a:solidFill>
                  <a:schemeClr val="bg1"/>
                </a:solidFill>
              </a:rPr>
              <a:t>Home </a:t>
            </a:r>
            <a:r>
              <a:rPr lang="nl-BE" dirty="0" err="1" smtClean="0">
                <a:solidFill>
                  <a:schemeClr val="bg1"/>
                </a:solidFill>
              </a:rPr>
              <a:t>automation</a:t>
            </a:r>
            <a:r>
              <a:rPr lang="nl-BE" dirty="0" smtClean="0">
                <a:solidFill>
                  <a:schemeClr val="bg1"/>
                </a:solidFill>
              </a:rPr>
              <a:t> </a:t>
            </a:r>
            <a:r>
              <a:rPr lang="nl-BE" dirty="0" err="1" smtClean="0">
                <a:solidFill>
                  <a:schemeClr val="bg1"/>
                </a:solidFill>
              </a:rPr>
              <a:t>protocols</a:t>
            </a:r>
            <a:endParaRPr lang="nl-BE" dirty="0" smtClean="0">
              <a:solidFill>
                <a:schemeClr val="bg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>
                <a:solidFill>
                  <a:schemeClr val="accent3"/>
                </a:solidFill>
              </a:rPr>
              <a:t>Insteon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2005</a:t>
            </a: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Power </a:t>
            </a:r>
            <a:r>
              <a:rPr lang="nl-BE" dirty="0">
                <a:solidFill>
                  <a:schemeClr val="accent3"/>
                </a:solidFill>
              </a:rPr>
              <a:t>line &amp; </a:t>
            </a:r>
            <a:r>
              <a:rPr lang="nl-BE" dirty="0" smtClean="0">
                <a:solidFill>
                  <a:schemeClr val="accent3"/>
                </a:solidFill>
              </a:rPr>
              <a:t>RF (916Mhz)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Meshing</a:t>
            </a:r>
            <a:r>
              <a:rPr lang="nl-BE" dirty="0" smtClean="0">
                <a:solidFill>
                  <a:schemeClr val="accent3"/>
                </a:solidFill>
              </a:rPr>
              <a:t> </a:t>
            </a:r>
            <a:r>
              <a:rPr lang="nl-BE" dirty="0" err="1" smtClean="0">
                <a:solidFill>
                  <a:schemeClr val="accent3"/>
                </a:solidFill>
              </a:rPr>
              <a:t>topology</a:t>
            </a:r>
            <a:endParaRPr lang="nl-BE" dirty="0" smtClean="0">
              <a:solidFill>
                <a:schemeClr val="accent3"/>
              </a:solidFill>
            </a:endParaRPr>
          </a:p>
          <a:p>
            <a:pPr lvl="1"/>
            <a:r>
              <a:rPr lang="nl-BE" dirty="0" smtClean="0">
                <a:solidFill>
                  <a:schemeClr val="accent3"/>
                </a:solidFill>
              </a:rPr>
              <a:t>180 bps</a:t>
            </a:r>
          </a:p>
          <a:p>
            <a:pPr lvl="1"/>
            <a:r>
              <a:rPr lang="nl-BE" dirty="0" err="1" smtClean="0">
                <a:solidFill>
                  <a:schemeClr val="accent3"/>
                </a:solidFill>
              </a:rPr>
              <a:t>Used</a:t>
            </a:r>
            <a:r>
              <a:rPr lang="nl-BE" dirty="0" smtClean="0">
                <a:solidFill>
                  <a:schemeClr val="accent3"/>
                </a:solidFill>
              </a:rPr>
              <a:t> EU : - / ++ (USA)</a:t>
            </a:r>
          </a:p>
          <a:p>
            <a:pPr marL="457200" lvl="1" indent="0">
              <a:buNone/>
            </a:pPr>
            <a:endParaRPr lang="nl-BE" dirty="0" smtClean="0">
              <a:solidFill>
                <a:schemeClr val="accent3"/>
              </a:solidFill>
            </a:endParaRPr>
          </a:p>
          <a:p>
            <a:pPr lvl="1"/>
            <a:endParaRPr lang="nl-BE" dirty="0" smtClean="0"/>
          </a:p>
        </p:txBody>
      </p:sp>
      <p:pic>
        <p:nvPicPr>
          <p:cNvPr id="8194" name="Picture 2" descr="http://www.lighthouseautomation.com/files/INSTEON-RGBWEB_BUGR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54" y="1933600"/>
            <a:ext cx="2484145" cy="261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8519</TotalTime>
  <Words>842</Words>
  <Application>Microsoft Office PowerPoint</Application>
  <PresentationFormat>Diavoorstelling (4:3)</PresentationFormat>
  <Paragraphs>260</Paragraphs>
  <Slides>34</Slides>
  <Notes>34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5" baseType="lpstr">
      <vt:lpstr>Diseño predeterminado</vt:lpstr>
      <vt:lpstr>WSN@home and IoT  Peter Van Aken</vt:lpstr>
      <vt:lpstr>What can you expect from this session ?</vt:lpstr>
      <vt:lpstr>Facts … temperature </vt:lpstr>
      <vt:lpstr>Facts … weather</vt:lpstr>
      <vt:lpstr>Facts … light</vt:lpstr>
      <vt:lpstr>Facts …smart cars, watch…etc</vt:lpstr>
      <vt:lpstr>What does IoT means for me?</vt:lpstr>
      <vt:lpstr>Home automation protocols</vt:lpstr>
      <vt:lpstr>Home automation protocols</vt:lpstr>
      <vt:lpstr>Home automation protocols</vt:lpstr>
      <vt:lpstr>Home automation protocols</vt:lpstr>
      <vt:lpstr>Home automation protocols</vt:lpstr>
      <vt:lpstr>My requirements</vt:lpstr>
      <vt:lpstr>   WSN@home in action</vt:lpstr>
      <vt:lpstr>Different component in WSN ?</vt:lpstr>
      <vt:lpstr>WSN@home breakdown</vt:lpstr>
      <vt:lpstr>WSN@home breakdown</vt:lpstr>
      <vt:lpstr>WSN@home breakdown</vt:lpstr>
      <vt:lpstr>Node examples</vt:lpstr>
      <vt:lpstr>Node examples</vt:lpstr>
      <vt:lpstr>Node examples</vt:lpstr>
      <vt:lpstr>Gateway : commercial</vt:lpstr>
      <vt:lpstr>WSN@home breakdown</vt:lpstr>
      <vt:lpstr>WSN@home breakdown</vt:lpstr>
      <vt:lpstr>MQTT</vt:lpstr>
      <vt:lpstr>WSN@home breakdown</vt:lpstr>
      <vt:lpstr>WSN@home breakdown</vt:lpstr>
      <vt:lpstr>WSN@home breakdown</vt:lpstr>
      <vt:lpstr>WSN@home breakdown</vt:lpstr>
      <vt:lpstr>About RF</vt:lpstr>
      <vt:lpstr>About RF : interference</vt:lpstr>
      <vt:lpstr>About RF : path losses</vt:lpstr>
      <vt:lpstr>Todo…</vt:lpstr>
      <vt:lpstr>Interested in …</vt:lpstr>
    </vt:vector>
  </TitlesOfParts>
  <Company>Siracusa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Mariajose</dc:creator>
  <cp:lastModifiedBy>papa</cp:lastModifiedBy>
  <cp:revision>366</cp:revision>
  <dcterms:created xsi:type="dcterms:W3CDTF">2008-10-22T02:47:14Z</dcterms:created>
  <dcterms:modified xsi:type="dcterms:W3CDTF">2015-10-16T04:05:03Z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2024118935</vt:i4>
  </property>
  <property fmtid="{D5CDD505-2E9C-101B-9397-08002B2CF9AE}" pid="3" name="_NewReviewCycle">
    <vt:lpwstr/>
  </property>
  <property fmtid="{D5CDD505-2E9C-101B-9397-08002B2CF9AE}" pid="4" name="_EmailSubject">
    <vt:lpwstr>web space</vt:lpwstr>
  </property>
  <property fmtid="{D5CDD505-2E9C-101B-9397-08002B2CF9AE}" pid="5" name="_AuthorEmail">
    <vt:lpwstr>peter.van_aken@alcatel-lucent.com</vt:lpwstr>
  </property>
  <property fmtid="{D5CDD505-2E9C-101B-9397-08002B2CF9AE}" pid="6" name="_AuthorEmailDisplayName">
    <vt:lpwstr>Van Aken, Peter (Peter)</vt:lpwstr>
  </property>
  <property fmtid="{D5CDD505-2E9C-101B-9397-08002B2CF9AE}" pid="7" name="_PreviousAdHocReviewCycleID">
    <vt:i4>1449873990</vt:i4>
  </property>
</Properties>
</file>